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9"/>
  </p:notesMasterIdLst>
  <p:handoutMasterIdLst>
    <p:handoutMasterId r:id="rId30"/>
  </p:handoutMasterIdLst>
  <p:sldIdLst>
    <p:sldId id="256" r:id="rId2"/>
    <p:sldId id="273" r:id="rId3"/>
    <p:sldId id="257" r:id="rId4"/>
    <p:sldId id="258" r:id="rId5"/>
    <p:sldId id="283" r:id="rId6"/>
    <p:sldId id="259" r:id="rId7"/>
    <p:sldId id="260" r:id="rId8"/>
    <p:sldId id="290" r:id="rId9"/>
    <p:sldId id="299" r:id="rId10"/>
    <p:sldId id="300" r:id="rId11"/>
    <p:sldId id="284" r:id="rId12"/>
    <p:sldId id="261" r:id="rId13"/>
    <p:sldId id="265" r:id="rId14"/>
    <p:sldId id="286" r:id="rId15"/>
    <p:sldId id="295" r:id="rId16"/>
    <p:sldId id="297" r:id="rId17"/>
    <p:sldId id="285" r:id="rId18"/>
    <p:sldId id="291" r:id="rId19"/>
    <p:sldId id="292" r:id="rId20"/>
    <p:sldId id="293" r:id="rId21"/>
    <p:sldId id="296" r:id="rId22"/>
    <p:sldId id="267" r:id="rId23"/>
    <p:sldId id="288" r:id="rId24"/>
    <p:sldId id="289" r:id="rId25"/>
    <p:sldId id="276" r:id="rId26"/>
    <p:sldId id="272" r:id="rId27"/>
    <p:sldId id="277" r:id="rId2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ie Chloé" id="{BD40E9FC-C3DA-4FDD-9DD9-F6AAC42065E6}">
          <p14:sldIdLst>
            <p14:sldId id="256"/>
            <p14:sldId id="273"/>
            <p14:sldId id="257"/>
            <p14:sldId id="258"/>
          </p14:sldIdLst>
        </p14:section>
        <p14:section name="Partie Pierre" id="{04D1DBAE-CF60-4A4D-97BE-5669874D228C}">
          <p14:sldIdLst>
            <p14:sldId id="283"/>
            <p14:sldId id="259"/>
            <p14:sldId id="260"/>
            <p14:sldId id="290"/>
            <p14:sldId id="299"/>
            <p14:sldId id="300"/>
            <p14:sldId id="284"/>
            <p14:sldId id="261"/>
            <p14:sldId id="265"/>
            <p14:sldId id="286"/>
            <p14:sldId id="295"/>
            <p14:sldId id="297"/>
          </p14:sldIdLst>
        </p14:section>
        <p14:section name="Partie Yacine" id="{4AFAB4D8-2CA3-464C-9E24-B99F37584AAC}">
          <p14:sldIdLst>
            <p14:sldId id="285"/>
            <p14:sldId id="291"/>
            <p14:sldId id="292"/>
            <p14:sldId id="293"/>
            <p14:sldId id="296"/>
            <p14:sldId id="267"/>
          </p14:sldIdLst>
        </p14:section>
        <p14:section name="Partie Chloé" id="{EB8F94D2-7015-4645-8900-E646BE77F27E}">
          <p14:sldIdLst>
            <p14:sldId id="288"/>
            <p14:sldId id="289"/>
            <p14:sldId id="276"/>
            <p14:sldId id="272"/>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48"/>
    <a:srgbClr val="163139"/>
    <a:srgbClr val="E7E9E9"/>
    <a:srgbClr val="059C9D"/>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3" autoAdjust="0"/>
    <p:restoredTop sz="70984" autoAdjust="0"/>
  </p:normalViewPr>
  <p:slideViewPr>
    <p:cSldViewPr snapToGrid="0" showGuides="1">
      <p:cViewPr varScale="1">
        <p:scale>
          <a:sx n="61" d="100"/>
          <a:sy n="61" d="100"/>
        </p:scale>
        <p:origin x="1344" y="53"/>
      </p:cViewPr>
      <p:guideLst>
        <p:guide orient="horz" pos="2160"/>
        <p:guide pos="3840"/>
        <p:guide orient="horz" pos="3113"/>
      </p:guideLst>
    </p:cSldViewPr>
  </p:slideViewPr>
  <p:notesTextViewPr>
    <p:cViewPr>
      <p:scale>
        <a:sx n="200" d="100"/>
        <a:sy n="200" d="100"/>
      </p:scale>
      <p:origin x="0" y="0"/>
    </p:cViewPr>
  </p:notesTextViewPr>
  <p:sorterViewPr>
    <p:cViewPr>
      <p:scale>
        <a:sx n="66" d="100"/>
        <a:sy n="66"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B31BD3-0DB0-41FA-BAFB-BC4FDC1A4773}" type="datetime1">
              <a:rPr lang="fr-FR" smtClean="0"/>
              <a:t>18/06/2019</a:t>
            </a:fld>
            <a:endParaRPr lang="fr-FR" dirty="0"/>
          </a:p>
        </p:txBody>
      </p:sp>
      <p:sp>
        <p:nvSpPr>
          <p:cNvPr id="4" name="Espace réservé du pied de page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fr-FR"/>
              <a:t>/19</a:t>
            </a:r>
            <a:endParaRPr lang="fr-FR" dirty="0"/>
          </a:p>
        </p:txBody>
      </p:sp>
      <p:sp>
        <p:nvSpPr>
          <p:cNvPr id="5" name="Espace réservé du numéro de diapositive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fr-FR" smtClean="0"/>
              <a:t>‹N°›</a:t>
            </a:fld>
            <a:endParaRPr lang="fr-FR"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525DF-D0FD-4E68-A390-A3ED3C2AB853}" type="datetime1">
              <a:rPr lang="fr-FR" smtClean="0"/>
              <a:pPr/>
              <a:t>18/06/2019</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fr-FR" noProof="0"/>
              <a:t>/19</a:t>
            </a:r>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fr-FR" noProof="0" smtClean="0"/>
              <a:t>‹N°›</a:t>
            </a:fld>
            <a:endParaRPr lang="fr-FR"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rive.google.com/open?id=1KaYvbsnJH1nLz_G5G_DL3mjqdzW1SO3_"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rive.google.com/open?id=1zaU3x7JIWjptBALn8Vb3FeU2IyW26otV"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a:t>
            </a:fld>
            <a:endParaRPr lang="fr-FR" dirty="0"/>
          </a:p>
        </p:txBody>
      </p:sp>
    </p:spTree>
    <p:extLst>
      <p:ext uri="{BB962C8B-B14F-4D97-AF65-F5344CB8AC3E}">
        <p14:creationId xmlns:p14="http://schemas.microsoft.com/office/powerpoint/2010/main" val="38483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dirty="0">
                <a:latin typeface="Arial Rounded MT Bold" panose="020F0704030504030204" pitchFamily="34" charset="0"/>
              </a:rPr>
              <a:t>On peut voir les </a:t>
            </a:r>
            <a:r>
              <a:rPr lang="fr-FR" sz="5600" b="1" dirty="0" err="1">
                <a:latin typeface="Arial Rounded MT Bold" panose="020F0704030504030204" pitchFamily="34" charset="0"/>
              </a:rPr>
              <a:t>pieces</a:t>
            </a:r>
            <a:r>
              <a:rPr lang="fr-FR" sz="5600" b="1" dirty="0">
                <a:latin typeface="Arial Rounded MT Bold" panose="020F0704030504030204" pitchFamily="34" charset="0"/>
              </a:rPr>
              <a:t> d’origines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situé a l’avant, et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sur les coté)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Pas compatible avec la forme capteur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Besoin retravailler sa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Prend comme base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qui se place a l’avant (remplacera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sur les cotés)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L’adapte a la forme du capteur</a:t>
            </a:r>
            <a:br>
              <a:rPr lang="fr-FR" sz="5600" b="1" baseline="0" dirty="0">
                <a:latin typeface="Arial Rounded MT Bold" panose="020F0704030504030204" pitchFamily="34" charset="0"/>
              </a:rPr>
            </a:br>
            <a:endParaRPr lang="fr-FR" sz="5600" b="1" dirty="0">
              <a:latin typeface="Arial Rounded MT Bold" panose="020F0704030504030204" pitchFamily="34" charset="0"/>
            </a:endParaRPr>
          </a:p>
        </p:txBody>
      </p:sp>
      <p:sp>
        <p:nvSpPr>
          <p:cNvPr id="5" name="Espace réservé du numéro de diapositive 4"/>
          <p:cNvSpPr>
            <a:spLocks noGrp="1"/>
          </p:cNvSpPr>
          <p:nvPr>
            <p:ph type="sldNum" sz="quarter" idx="5"/>
          </p:nvPr>
        </p:nvSpPr>
        <p:spPr/>
        <p:txBody>
          <a:bodyPr/>
          <a:lstStyle/>
          <a:p>
            <a:pPr rtl="0"/>
            <a:fld id="{6FC40A10-6036-4879-816D-55C01FC94846}" type="slidenum">
              <a:rPr lang="fr-FR" noProof="0" smtClean="0"/>
              <a:t>10</a:t>
            </a:fld>
            <a:endParaRPr lang="fr-FR" noProof="0" dirty="0"/>
          </a:p>
        </p:txBody>
      </p:sp>
    </p:spTree>
    <p:extLst>
      <p:ext uri="{BB962C8B-B14F-4D97-AF65-F5344CB8AC3E}">
        <p14:creationId xmlns:p14="http://schemas.microsoft.com/office/powerpoint/2010/main" val="1160028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11</a:t>
            </a:fld>
            <a:endParaRPr lang="fr-FR" dirty="0"/>
          </a:p>
        </p:txBody>
      </p:sp>
    </p:spTree>
    <p:extLst>
      <p:ext uri="{BB962C8B-B14F-4D97-AF65-F5344CB8AC3E}">
        <p14:creationId xmlns:p14="http://schemas.microsoft.com/office/powerpoint/2010/main" val="50898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tests capteurs : détecte un obstacle avec retour affichage</a:t>
            </a:r>
            <a:r>
              <a:rPr lang="fr-FR" baseline="0" dirty="0"/>
              <a:t> di</a:t>
            </a:r>
            <a:r>
              <a:rPr lang="fr-FR" dirty="0"/>
              <a:t>stance entre celui-ci et le robot</a:t>
            </a:r>
          </a:p>
          <a:p>
            <a:pPr rtl="0"/>
            <a:endParaRPr lang="fr-FR" dirty="0"/>
          </a:p>
          <a:p>
            <a:pPr rtl="0"/>
            <a:r>
              <a:rPr lang="fr-FR" dirty="0"/>
              <a:t>tests moteurs : on vérifie s’ils se lancent</a:t>
            </a:r>
            <a:r>
              <a:rPr lang="fr-FR" baseline="0" dirty="0"/>
              <a:t>, si bien branché (influe sur le sens de rotation) </a:t>
            </a:r>
            <a:r>
              <a:rPr lang="fr-FR" baseline="0" dirty="0" err="1"/>
              <a:t>preparation</a:t>
            </a:r>
            <a:r>
              <a:rPr lang="fr-FR" baseline="0" dirty="0"/>
              <a:t> </a:t>
            </a:r>
            <a:r>
              <a:rPr lang="fr-FR" baseline="0" dirty="0" err="1"/>
              <a:t>methodes</a:t>
            </a:r>
            <a:r>
              <a:rPr lang="fr-FR" baseline="0" dirty="0"/>
              <a:t> mouvements (avancer tourner)</a:t>
            </a:r>
          </a:p>
          <a:p>
            <a:pPr rtl="0"/>
            <a:endParaRPr lang="fr-FR" dirty="0"/>
          </a:p>
          <a:p>
            <a:pPr rtl="0"/>
            <a:r>
              <a:rPr lang="fr-FR" dirty="0"/>
              <a:t>tests deux ensembles : </a:t>
            </a:r>
          </a:p>
          <a:p>
            <a:pPr rtl="0"/>
            <a:r>
              <a:rPr lang="fr-FR" dirty="0"/>
              <a:t>	 problème : moteurs ou capteurs ne fonctionnaient plus quand</a:t>
            </a:r>
            <a:r>
              <a:rPr lang="fr-FR" baseline="0" dirty="0"/>
              <a:t> branchés ensembles</a:t>
            </a:r>
            <a:endParaRPr lang="fr-FR" dirty="0"/>
          </a:p>
          <a:p>
            <a:pPr rtl="0"/>
            <a:r>
              <a:rPr lang="fr-FR" dirty="0"/>
              <a:t>	Solution : découverte</a:t>
            </a:r>
            <a:r>
              <a:rPr lang="fr-FR" baseline="0" dirty="0"/>
              <a:t> </a:t>
            </a:r>
            <a:r>
              <a:rPr lang="fr-FR" dirty="0"/>
              <a:t>certains pin de la carte Arduino sont</a:t>
            </a:r>
            <a:r>
              <a:rPr lang="fr-FR" baseline="0" dirty="0"/>
              <a:t> </a:t>
            </a:r>
            <a:r>
              <a:rPr lang="fr-FR" dirty="0"/>
              <a:t>des pin </a:t>
            </a:r>
            <a:r>
              <a:rPr lang="fr-FR" sz="1200" kern="1200" dirty="0">
                <a:solidFill>
                  <a:schemeClr val="tx1"/>
                </a:solidFill>
                <a:effectLst/>
                <a:latin typeface="+mn-lt"/>
                <a:ea typeface="+mn-ea"/>
                <a:cs typeface="+mn-cs"/>
              </a:rPr>
              <a:t>PWM (Pulse </a:t>
            </a:r>
            <a:r>
              <a:rPr lang="fr-FR" sz="1200" kern="1200" dirty="0" err="1">
                <a:solidFill>
                  <a:schemeClr val="tx1"/>
                </a:solidFill>
                <a:effectLst/>
                <a:latin typeface="+mn-lt"/>
                <a:ea typeface="+mn-ea"/>
                <a:cs typeface="+mn-cs"/>
              </a:rPr>
              <a:t>Width</a:t>
            </a:r>
            <a:r>
              <a:rPr lang="fr-FR" sz="1200" kern="1200" dirty="0">
                <a:solidFill>
                  <a:schemeClr val="tx1"/>
                </a:solidFill>
                <a:effectLst/>
                <a:latin typeface="+mn-lt"/>
                <a:ea typeface="+mn-ea"/>
                <a:cs typeface="+mn-cs"/>
              </a:rPr>
              <a:t> Modulation) (indiqué par ~) qui permettent de moduler la </a:t>
            </a:r>
            <a:r>
              <a:rPr lang="fr-FR" sz="1200" kern="1200" dirty="0" err="1">
                <a:solidFill>
                  <a:schemeClr val="tx1"/>
                </a:solidFill>
                <a:effectLst/>
                <a:latin typeface="+mn-lt"/>
                <a:ea typeface="+mn-ea"/>
                <a:cs typeface="+mn-cs"/>
              </a:rPr>
              <a:t>frequence</a:t>
            </a:r>
            <a:r>
              <a:rPr lang="fr-FR" sz="1200" kern="1200" dirty="0">
                <a:solidFill>
                  <a:schemeClr val="tx1"/>
                </a:solidFill>
                <a:effectLst/>
                <a:latin typeface="+mn-lt"/>
                <a:ea typeface="+mn-ea"/>
                <a:cs typeface="+mn-cs"/>
              </a:rPr>
              <a:t> et posaient </a:t>
            </a:r>
            <a:r>
              <a:rPr lang="fr-FR" sz="1200" kern="1200" dirty="0" err="1">
                <a:solidFill>
                  <a:schemeClr val="tx1"/>
                </a:solidFill>
                <a:effectLst/>
                <a:latin typeface="+mn-lt"/>
                <a:ea typeface="+mn-ea"/>
                <a:cs typeface="+mn-cs"/>
              </a:rPr>
              <a:t>probleme</a:t>
            </a:r>
            <a:r>
              <a:rPr lang="fr-FR" sz="1200" kern="1200" dirty="0">
                <a:solidFill>
                  <a:schemeClr val="tx1"/>
                </a:solidFill>
                <a:effectLst/>
                <a:latin typeface="+mn-lt"/>
                <a:ea typeface="+mn-ea"/>
                <a:cs typeface="+mn-cs"/>
              </a:rPr>
              <a:t> dans notre cas</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12</a:t>
            </a:fld>
            <a:endParaRPr lang="fr-FR" dirty="0"/>
          </a:p>
        </p:txBody>
      </p:sp>
    </p:spTree>
    <p:extLst>
      <p:ext uri="{BB962C8B-B14F-4D97-AF65-F5344CB8AC3E}">
        <p14:creationId xmlns:p14="http://schemas.microsoft.com/office/powerpoint/2010/main" val="3056828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Dans cette version le robot avance </a:t>
            </a:r>
            <a:r>
              <a:rPr lang="fr-FR" dirty="0" err="1"/>
              <a:t>evite</a:t>
            </a:r>
            <a:r>
              <a:rPr lang="fr-FR" dirty="0"/>
              <a:t> les obstacles et cherche a les longer</a:t>
            </a:r>
          </a:p>
          <a:p>
            <a:pPr rtl="0"/>
            <a:endParaRPr lang="fr-FR" dirty="0"/>
          </a:p>
          <a:p>
            <a:pPr rtl="0"/>
            <a:endParaRPr lang="fr-FR" dirty="0"/>
          </a:p>
          <a:p>
            <a:pPr rtl="0"/>
            <a:r>
              <a:rPr lang="fr-FR" dirty="0">
                <a:hlinkClick r:id="rId3"/>
              </a:rPr>
              <a:t>https://drive.google.com/open?id=1KaYvbsnJH1nLz_G5G_DL3mjqdzW1SO3_</a:t>
            </a:r>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13</a:t>
            </a:fld>
            <a:endParaRPr lang="fr-FR" dirty="0"/>
          </a:p>
        </p:txBody>
      </p:sp>
    </p:spTree>
    <p:extLst>
      <p:ext uri="{BB962C8B-B14F-4D97-AF65-F5344CB8AC3E}">
        <p14:creationId xmlns:p14="http://schemas.microsoft.com/office/powerpoint/2010/main" val="100459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Commencer </a:t>
            </a:r>
            <a:r>
              <a:rPr lang="fr-FR" dirty="0" err="1"/>
              <a:t>presenter</a:t>
            </a:r>
            <a:r>
              <a:rPr lang="fr-FR" dirty="0"/>
              <a:t> fonctionnement de cette version</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14</a:t>
            </a:fld>
            <a:endParaRPr lang="fr-FR" dirty="0"/>
          </a:p>
        </p:txBody>
      </p:sp>
    </p:spTree>
    <p:extLst>
      <p:ext uri="{BB962C8B-B14F-4D97-AF65-F5344CB8AC3E}">
        <p14:creationId xmlns:p14="http://schemas.microsoft.com/office/powerpoint/2010/main" val="2695209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Fonctionnement du</a:t>
            </a:r>
            <a:r>
              <a:rPr lang="fr-FR" baseline="0" dirty="0"/>
              <a:t> robot normal</a:t>
            </a:r>
            <a:br>
              <a:rPr lang="fr-FR" baseline="0" dirty="0"/>
            </a:br>
            <a:r>
              <a:rPr lang="fr-FR" baseline="0" dirty="0"/>
              <a:t>(hors cas particulier type initialisation)</a:t>
            </a:r>
          </a:p>
          <a:p>
            <a:pPr rtl="0"/>
            <a:r>
              <a:rPr lang="fr-FR" baseline="0" dirty="0"/>
              <a:t>Se </a:t>
            </a:r>
            <a:r>
              <a:rPr lang="fr-FR" baseline="0" dirty="0" err="1"/>
              <a:t>deplace</a:t>
            </a:r>
            <a:r>
              <a:rPr lang="fr-FR" baseline="0" dirty="0"/>
              <a:t> par rapport aux dernier objets rencontrés</a:t>
            </a:r>
          </a:p>
          <a:p>
            <a:pPr rtl="0"/>
            <a:r>
              <a:rPr lang="fr-FR" baseline="0" dirty="0"/>
              <a:t>« Priorité sur les objet a gauche »</a:t>
            </a:r>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15</a:t>
            </a:fld>
            <a:endParaRPr lang="fr-FR" dirty="0"/>
          </a:p>
        </p:txBody>
      </p:sp>
    </p:spTree>
    <p:extLst>
      <p:ext uri="{BB962C8B-B14F-4D97-AF65-F5344CB8AC3E}">
        <p14:creationId xmlns:p14="http://schemas.microsoft.com/office/powerpoint/2010/main" val="216925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PROBLEMES : </a:t>
            </a:r>
          </a:p>
          <a:p>
            <a:pPr rtl="0"/>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2"/>
                </a:solidFill>
              </a:rPr>
              <a:t>Quand cherche à longer un obstacle de gauche ou droite , le robot tourne vers celui-ci pour le rejoindre donc l’obstacle sera </a:t>
            </a:r>
            <a:r>
              <a:rPr lang="fr-FR" sz="1200" dirty="0" err="1">
                <a:solidFill>
                  <a:schemeClr val="bg2"/>
                </a:solidFill>
              </a:rPr>
              <a:t>desormais</a:t>
            </a:r>
            <a:r>
              <a:rPr lang="fr-FR" sz="1200" dirty="0">
                <a:solidFill>
                  <a:schemeClr val="bg2"/>
                </a:solidFill>
              </a:rPr>
              <a:t> devant lui mais  1 fois sur 3 ne va pas détecter l’obstacle si il est devant lui;</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2"/>
                </a:solidFill>
              </a:rPr>
              <a:t>Marche </a:t>
            </a:r>
            <a:r>
              <a:rPr lang="fr-FR" sz="1200" dirty="0" err="1">
                <a:solidFill>
                  <a:schemeClr val="bg2"/>
                </a:solidFill>
              </a:rPr>
              <a:t>arriere</a:t>
            </a:r>
            <a:r>
              <a:rPr lang="fr-FR" sz="1200" dirty="0">
                <a:solidFill>
                  <a:schemeClr val="bg2"/>
                </a:solidFill>
              </a:rPr>
              <a:t> non maitrisé cause absence capteur </a:t>
            </a:r>
            <a:r>
              <a:rPr lang="fr-FR" sz="1200" dirty="0" err="1">
                <a:solidFill>
                  <a:schemeClr val="bg2"/>
                </a:solidFill>
              </a:rPr>
              <a:t>arriere</a:t>
            </a:r>
            <a:endParaRPr lang="fr-FR" sz="1200"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2"/>
                </a:solidFill>
              </a:rPr>
              <a:t>Ne tourne pas sur lui-même , doit tenir compte taille + une marge (pour tourner il bloque une roue et avance celle inverse à la direction voulue)</a:t>
            </a:r>
          </a:p>
          <a:p>
            <a:pPr rtl="0"/>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16</a:t>
            </a:fld>
            <a:endParaRPr lang="fr-FR" dirty="0"/>
          </a:p>
        </p:txBody>
      </p:sp>
    </p:spTree>
    <p:extLst>
      <p:ext uri="{BB962C8B-B14F-4D97-AF65-F5344CB8AC3E}">
        <p14:creationId xmlns:p14="http://schemas.microsoft.com/office/powerpoint/2010/main" val="1752701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Dans cette 2ème version le robot avance, peut faire demi tour, peut évité les obstacle et ajuster sa trajectoire.</a:t>
            </a:r>
          </a:p>
          <a:p>
            <a:pPr rtl="0"/>
            <a:endParaRPr lang="fr-FR" dirty="0"/>
          </a:p>
          <a:p>
            <a:pPr rtl="0"/>
            <a:endParaRPr lang="fr-FR" dirty="0"/>
          </a:p>
          <a:p>
            <a:pPr rtl="0"/>
            <a:r>
              <a:rPr lang="fr-FR" dirty="0">
                <a:hlinkClick r:id="rId3"/>
              </a:rPr>
              <a:t>https://drive.google.com/open?id=1zaU3x7JIWjptBALn8Vb3FeU2IyW26otV</a:t>
            </a:r>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17</a:t>
            </a:fld>
            <a:endParaRPr lang="fr-FR" dirty="0"/>
          </a:p>
        </p:txBody>
      </p:sp>
    </p:spTree>
    <p:extLst>
      <p:ext uri="{BB962C8B-B14F-4D97-AF65-F5344CB8AC3E}">
        <p14:creationId xmlns:p14="http://schemas.microsoft.com/office/powerpoint/2010/main" val="58822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Nous avons décider de refaire l’algorithme afin d’éviter de suivre un obstacle. Il fonctionne de la manière suivante </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18</a:t>
            </a:fld>
            <a:endParaRPr lang="fr-FR" dirty="0"/>
          </a:p>
        </p:txBody>
      </p:sp>
    </p:spTree>
    <p:extLst>
      <p:ext uri="{BB962C8B-B14F-4D97-AF65-F5344CB8AC3E}">
        <p14:creationId xmlns:p14="http://schemas.microsoft.com/office/powerpoint/2010/main" val="208235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Si il y a un obstacle à l’avant alors le robot s’arrête, regarde ou il peut tourner ou faire demi tour. Sinon il ajuste sa trajectoire tout en avançant. </a:t>
            </a:r>
          </a:p>
          <a:p>
            <a:pPr rtl="0"/>
            <a:r>
              <a:rPr lang="fr-FR" dirty="0"/>
              <a:t>Contrairement à l’autre version, le robot peut faire demi-tour et tourner sur place sans vrmt faire attention a sa taille ( tourne une roue vers l’avant et l’autre vers l’arrière)</a:t>
            </a:r>
          </a:p>
          <a:p>
            <a:pPr rtl="0"/>
            <a:r>
              <a:rPr lang="fr-FR" dirty="0"/>
              <a:t>Il ajuste sa trajectoire ce qui lui évite le risque de collision avec l’obstacle comme nous l’avons constaté avec notre première version.</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19</a:t>
            </a:fld>
            <a:endParaRPr lang="fr-FR" dirty="0"/>
          </a:p>
        </p:txBody>
      </p:sp>
    </p:spTree>
    <p:extLst>
      <p:ext uri="{BB962C8B-B14F-4D97-AF65-F5344CB8AC3E}">
        <p14:creationId xmlns:p14="http://schemas.microsoft.com/office/powerpoint/2010/main" val="119444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Notre groupe composé de Yacine Pierre et moi-même avons choisi de travailler sur le sujet de robot explorateur proposé par Mme </a:t>
            </a:r>
            <a:r>
              <a:rPr lang="fr-FR" dirty="0" err="1"/>
              <a:t>pelleau</a:t>
            </a:r>
            <a:r>
              <a:rPr lang="fr-FR" dirty="0"/>
              <a:t> et Mr </a:t>
            </a:r>
            <a:r>
              <a:rPr lang="fr-FR" dirty="0" err="1"/>
              <a:t>formenti</a:t>
            </a:r>
            <a:r>
              <a:rPr lang="fr-FR" dirty="0"/>
              <a:t>. </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a:t>
            </a:fld>
            <a:endParaRPr lang="fr-FR" dirty="0"/>
          </a:p>
        </p:txBody>
      </p:sp>
    </p:spTree>
    <p:extLst>
      <p:ext uri="{BB962C8B-B14F-4D97-AF65-F5344CB8AC3E}">
        <p14:creationId xmlns:p14="http://schemas.microsoft.com/office/powerpoint/2010/main" val="2140083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problème restant est toujours celui de la marche arrière n’ayant pas de capteur à l’arrière nous pouvons toujours pas bien la maîtriser.</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20</a:t>
            </a:fld>
            <a:endParaRPr lang="fr-FR" dirty="0"/>
          </a:p>
        </p:txBody>
      </p:sp>
    </p:spTree>
    <p:extLst>
      <p:ext uri="{BB962C8B-B14F-4D97-AF65-F5344CB8AC3E}">
        <p14:creationId xmlns:p14="http://schemas.microsoft.com/office/powerpoint/2010/main" val="582472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sz="1200" b="0" i="0" kern="1200" dirty="0">
                <a:solidFill>
                  <a:schemeClr val="tx1"/>
                </a:solidFill>
                <a:effectLst/>
                <a:latin typeface="+mn-lt"/>
                <a:ea typeface="+mn-ea"/>
                <a:cs typeface="+mn-cs"/>
              </a:rPr>
              <a:t>Pour l’envoie de données, nous avons utiliser le module WIFI ESP8266.</a:t>
            </a:r>
          </a:p>
          <a:p>
            <a:pPr rtl="0"/>
            <a:r>
              <a:rPr lang="fr-FR" sz="1200" b="0" i="0" kern="1200" dirty="0">
                <a:solidFill>
                  <a:schemeClr val="tx1"/>
                </a:solidFill>
                <a:effectLst/>
                <a:latin typeface="+mn-lt"/>
                <a:ea typeface="+mn-ea"/>
                <a:cs typeface="+mn-cs"/>
              </a:rPr>
              <a:t>L’utilisation d’un module wifi est intéressante si nous souhaitons envoyer les données à un serveur afin de les traiter en direct comme dans notre cas pour la cartographie. Ici l’envoie de données par requête HTTP peut nous permettre d’envoyer les données sur un serveur </a:t>
            </a:r>
            <a:r>
              <a:rPr lang="fr-FR" sz="1200" b="0" i="0" kern="1200" dirty="0" err="1">
                <a:solidFill>
                  <a:schemeClr val="tx1"/>
                </a:solidFill>
                <a:effectLst/>
                <a:latin typeface="+mn-lt"/>
                <a:ea typeface="+mn-ea"/>
                <a:cs typeface="+mn-cs"/>
              </a:rPr>
              <a:t>spring</a:t>
            </a:r>
            <a:r>
              <a:rPr lang="fr-FR" sz="1200" b="0" i="0" kern="1200" dirty="0">
                <a:solidFill>
                  <a:schemeClr val="tx1"/>
                </a:solidFill>
                <a:effectLst/>
                <a:latin typeface="+mn-lt"/>
                <a:ea typeface="+mn-ea"/>
                <a:cs typeface="+mn-cs"/>
              </a:rPr>
              <a:t>. </a:t>
            </a:r>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21</a:t>
            </a:fld>
            <a:endParaRPr lang="fr-FR" dirty="0"/>
          </a:p>
        </p:txBody>
      </p:sp>
    </p:spTree>
    <p:extLst>
      <p:ext uri="{BB962C8B-B14F-4D97-AF65-F5344CB8AC3E}">
        <p14:creationId xmlns:p14="http://schemas.microsoft.com/office/powerpoint/2010/main" val="2077120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Cependant de notre côté malgré les différents tutoriels existant le résultat à ce niveau est toujours le même pour nous, l’IDE ne détecte pas le module wifi à travers la carte Arduino.</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mais nous nous rendons compte qu’au moment de l’utilisation des commandes AT sur le module ce dernier les reçoies mais ne les traites pas. </a:t>
            </a:r>
            <a:r>
              <a:rPr lang="fr-FR" dirty="0"/>
              <a:t>-En langage courant, c'est le composant utilisé pour faire la liaison entre l'ordinateur et le </a:t>
            </a:r>
            <a:r>
              <a:rPr lang="fr-FR" u="none" dirty="0">
                <a:solidFill>
                  <a:schemeClr val="bg1"/>
                </a:solidFill>
              </a:rPr>
              <a:t>port série. </a:t>
            </a:r>
            <a:r>
              <a:rPr lang="fr-FR" sz="1200" kern="1200" dirty="0">
                <a:solidFill>
                  <a:schemeClr val="tx1"/>
                </a:solidFill>
                <a:effectLst/>
                <a:latin typeface="+mn-lt"/>
                <a:ea typeface="+mn-ea"/>
                <a:cs typeface="+mn-cs"/>
              </a:rPr>
              <a:t>Avoir un module UART peut aussi nous permettre d'envoyer directement les firmwares souhaités sur le module WIFI.</a:t>
            </a:r>
          </a:p>
          <a:p>
            <a:pPr rtl="0"/>
            <a:endParaRPr lang="fr-FR" u="none" dirty="0">
              <a:solidFill>
                <a:schemeClr val="bg1"/>
              </a:solidFill>
            </a:endParaRP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22</a:t>
            </a:fld>
            <a:endParaRPr lang="fr-FR" dirty="0"/>
          </a:p>
        </p:txBody>
      </p:sp>
    </p:spTree>
    <p:extLst>
      <p:ext uri="{BB962C8B-B14F-4D97-AF65-F5344CB8AC3E}">
        <p14:creationId xmlns:p14="http://schemas.microsoft.com/office/powerpoint/2010/main" val="2747022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comme je l’expliquais au début de la présentation je vais détailler un plus le fonctionnement l’algorithme de slam donc algo que l’on pourrait éventuellement implémenter sur ce robot.</a:t>
            </a:r>
          </a:p>
          <a:p>
            <a:r>
              <a:rPr lang="fr-FR" dirty="0"/>
              <a:t>Comme tout les algorithmes que se basent sur des données réels on doit prendre en compte l’environnement (sols glissants….) Et si on en tient pas compte évident les résultats seront erronés .  LA SOLUTION :</a:t>
            </a:r>
          </a:p>
          <a:p>
            <a:endParaRPr lang="fr-FR" dirty="0"/>
          </a:p>
        </p:txBody>
      </p:sp>
      <p:sp>
        <p:nvSpPr>
          <p:cNvPr id="4" name="Espace réservé du numéro de diapositive 3"/>
          <p:cNvSpPr>
            <a:spLocks noGrp="1"/>
          </p:cNvSpPr>
          <p:nvPr>
            <p:ph type="sldNum" sz="quarter" idx="5"/>
          </p:nvPr>
        </p:nvSpPr>
        <p:spPr/>
        <p:txBody>
          <a:bodyPr/>
          <a:lstStyle/>
          <a:p>
            <a:pPr rtl="0"/>
            <a:fld id="{6FC40A10-6036-4879-816D-55C01FC94846}" type="slidenum">
              <a:rPr lang="fr-FR" noProof="0" smtClean="0"/>
              <a:t>23</a:t>
            </a:fld>
            <a:endParaRPr lang="fr-FR" noProof="0" dirty="0"/>
          </a:p>
        </p:txBody>
      </p:sp>
    </p:spTree>
    <p:extLst>
      <p:ext uri="{BB962C8B-B14F-4D97-AF65-F5344CB8AC3E}">
        <p14:creationId xmlns:p14="http://schemas.microsoft.com/office/powerpoint/2010/main" val="120887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Filtrage par fusion de capteurs donc l’idées c’est de récupérer les données brutes (donc par rapport a ce qu’on a commencer a mettre en place ce sera les </a:t>
            </a:r>
            <a:r>
              <a:rPr lang="fr-FR" dirty="0" err="1"/>
              <a:t>donnees</a:t>
            </a:r>
            <a:r>
              <a:rPr lang="fr-FR" dirty="0"/>
              <a:t> envoyées via wifi)</a:t>
            </a:r>
          </a:p>
          <a:p>
            <a:r>
              <a:rPr lang="fr-FR" dirty="0"/>
              <a:t>Et on va avec des calculs d’incertitudes etc.. Je rentre pas dans les détails; prévoir une supposée position par rapport à  ces données et a la position actuelle … boucle perception </a:t>
            </a:r>
            <a:r>
              <a:rPr lang="fr-FR" dirty="0" err="1"/>
              <a:t>decision</a:t>
            </a:r>
            <a:r>
              <a:rPr lang="fr-FR" dirty="0"/>
              <a:t> action et l’avantage c’est notamment que l’on a pas besoin de connaitre toute la carte au début. Il va la construire en temps réelle. </a:t>
            </a:r>
          </a:p>
        </p:txBody>
      </p:sp>
      <p:sp>
        <p:nvSpPr>
          <p:cNvPr id="5" name="Espace réservé du numéro de diapositive 4"/>
          <p:cNvSpPr>
            <a:spLocks noGrp="1"/>
          </p:cNvSpPr>
          <p:nvPr>
            <p:ph type="sldNum" sz="quarter" idx="5"/>
          </p:nvPr>
        </p:nvSpPr>
        <p:spPr/>
        <p:txBody>
          <a:bodyPr/>
          <a:lstStyle/>
          <a:p>
            <a:pPr rtl="0"/>
            <a:fld id="{6FC40A10-6036-4879-816D-55C01FC94846}" type="slidenum">
              <a:rPr lang="fr-FR" noProof="0" smtClean="0"/>
              <a:t>24</a:t>
            </a:fld>
            <a:endParaRPr lang="fr-FR" noProof="0" dirty="0"/>
          </a:p>
        </p:txBody>
      </p:sp>
    </p:spTree>
    <p:extLst>
      <p:ext uri="{BB962C8B-B14F-4D97-AF65-F5344CB8AC3E}">
        <p14:creationId xmlns:p14="http://schemas.microsoft.com/office/powerpoint/2010/main" val="2334472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Pour conclure on a un robot détecteur d’obstacle fonctionnel après on a eu quelques mauvaises surprises au niveau des </a:t>
            </a:r>
            <a:r>
              <a:rPr lang="fr-FR" dirty="0" err="1"/>
              <a:t>implementations</a:t>
            </a:r>
            <a:r>
              <a:rPr lang="fr-FR" dirty="0"/>
              <a:t> on bien vu la différence entre la théorie et la pratique sans laquelle certaines fonctionnalités aurait pu être approfondies.  </a:t>
            </a:r>
            <a:r>
              <a:rPr lang="fr-FR" dirty="0" err="1"/>
              <a:t>Diffetecne</a:t>
            </a:r>
            <a:r>
              <a:rPr lang="fr-FR" dirty="0"/>
              <a:t> cartes</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25</a:t>
            </a:fld>
            <a:endParaRPr lang="fr-FR" dirty="0"/>
          </a:p>
        </p:txBody>
      </p:sp>
    </p:spTree>
    <p:extLst>
      <p:ext uri="{BB962C8B-B14F-4D97-AF65-F5344CB8AC3E}">
        <p14:creationId xmlns:p14="http://schemas.microsoft.com/office/powerpoint/2010/main" val="391659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26</a:t>
            </a:fld>
            <a:endParaRPr lang="fr-FR" dirty="0"/>
          </a:p>
        </p:txBody>
      </p:sp>
    </p:spTree>
    <p:extLst>
      <p:ext uri="{BB962C8B-B14F-4D97-AF65-F5344CB8AC3E}">
        <p14:creationId xmlns:p14="http://schemas.microsoft.com/office/powerpoint/2010/main" val="72482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27</a:t>
            </a:fld>
            <a:endParaRPr lang="fr-FR" dirty="0"/>
          </a:p>
        </p:txBody>
      </p:sp>
    </p:spTree>
    <p:extLst>
      <p:ext uri="{BB962C8B-B14F-4D97-AF65-F5344CB8AC3E}">
        <p14:creationId xmlns:p14="http://schemas.microsoft.com/office/powerpoint/2010/main" val="1532488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Dans cette présentation on va définir plus concrètement en quoi consistait le projet et par la suite Pierre et Yacine vont faire un tour d’horizon du travail effectué au niveau hardware et software et on terminera sur les notions de cartographie et localisation simultanée sur lesquelles on  a commencé à travailler</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3</a:t>
            </a:fld>
            <a:endParaRPr lang="fr-FR" dirty="0"/>
          </a:p>
        </p:txBody>
      </p:sp>
    </p:spTree>
    <p:extLst>
      <p:ext uri="{BB962C8B-B14F-4D97-AF65-F5344CB8AC3E}">
        <p14:creationId xmlns:p14="http://schemas.microsoft.com/office/powerpoint/2010/main" val="2901811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L’objectif principal était d’implémenter une version de l’algorithme A* sur Arduino. Or une redéfinition du sujet a été effectuée sous les conseils de Mr </a:t>
            </a:r>
            <a:r>
              <a:rPr lang="fr-FR" sz="1200" kern="1200" dirty="0" err="1">
                <a:solidFill>
                  <a:schemeClr val="tx1"/>
                </a:solidFill>
                <a:effectLst/>
                <a:latin typeface="+mn-lt"/>
                <a:ea typeface="+mn-ea"/>
                <a:cs typeface="+mn-cs"/>
              </a:rPr>
              <a:t>malapert</a:t>
            </a:r>
            <a:r>
              <a:rPr lang="fr-FR" sz="1200" kern="1200" dirty="0">
                <a:solidFill>
                  <a:schemeClr val="tx1"/>
                </a:solidFill>
                <a:effectLst/>
                <a:latin typeface="+mn-lt"/>
                <a:ea typeface="+mn-ea"/>
                <a:cs typeface="+mn-cs"/>
              </a:rPr>
              <a:t> . Et on a donc  été amenés à créer un robot explorateur et commencer un travail sur la notion de cartographie et localisation simultanée. La cartographie et localisation simultanée c’est le fait que notre est capable de se repérer dans l’espace sans connaitre préalablement l’environnement. Tout va se faire en temps réel.</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4</a:t>
            </a:fld>
            <a:endParaRPr lang="fr-FR" dirty="0"/>
          </a:p>
        </p:txBody>
      </p:sp>
    </p:spTree>
    <p:extLst>
      <p:ext uri="{BB962C8B-B14F-4D97-AF65-F5344CB8AC3E}">
        <p14:creationId xmlns:p14="http://schemas.microsoft.com/office/powerpoint/2010/main" val="1787154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Materiel</a:t>
            </a:r>
            <a:r>
              <a:rPr lang="fr-FR" dirty="0"/>
              <a:t> fourni</a:t>
            </a:r>
            <a:r>
              <a:rPr lang="fr-FR" baseline="0" dirty="0"/>
              <a:t> + demande maquette</a:t>
            </a:r>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5</a:t>
            </a:fld>
            <a:endParaRPr lang="fr-FR" dirty="0"/>
          </a:p>
        </p:txBody>
      </p:sp>
    </p:spTree>
    <p:extLst>
      <p:ext uri="{BB962C8B-B14F-4D97-AF65-F5344CB8AC3E}">
        <p14:creationId xmlns:p14="http://schemas.microsoft.com/office/powerpoint/2010/main" val="21830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3 grosses contraintes matériel :</a:t>
            </a:r>
          </a:p>
          <a:p>
            <a:pPr rtl="0"/>
            <a:r>
              <a:rPr lang="fr-FR" dirty="0"/>
              <a:t>	utiliser un carte Arduino Leonardo</a:t>
            </a:r>
          </a:p>
          <a:p>
            <a:pPr rtl="0"/>
            <a:r>
              <a:rPr lang="fr-FR" dirty="0"/>
              <a:t>	le capteur ultrason HC SR 04</a:t>
            </a:r>
          </a:p>
          <a:p>
            <a:pPr rtl="0"/>
            <a:r>
              <a:rPr lang="fr-FR" dirty="0"/>
              <a:t>	un kit de base pour le squelette</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6</a:t>
            </a:fld>
            <a:endParaRPr lang="fr-FR" dirty="0"/>
          </a:p>
        </p:txBody>
      </p:sp>
    </p:spTree>
    <p:extLst>
      <p:ext uri="{BB962C8B-B14F-4D97-AF65-F5344CB8AC3E}">
        <p14:creationId xmlns:p14="http://schemas.microsoft.com/office/powerpoint/2010/main" val="442413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Difficulté précision</a:t>
            </a:r>
            <a:r>
              <a:rPr lang="fr-FR" baseline="0" dirty="0"/>
              <a:t> -&gt; mesure a la main donc imprécise</a:t>
            </a:r>
            <a:endParaRPr lang="fr-FR" dirty="0"/>
          </a:p>
          <a:p>
            <a:pPr rtl="0"/>
            <a:endParaRPr lang="fr-FR" dirty="0"/>
          </a:p>
          <a:p>
            <a:pPr rtl="0"/>
            <a:r>
              <a:rPr lang="fr-FR" dirty="0"/>
              <a:t>Principal </a:t>
            </a:r>
            <a:r>
              <a:rPr lang="fr-FR" dirty="0" err="1"/>
              <a:t>probleme</a:t>
            </a:r>
            <a:r>
              <a:rPr lang="fr-FR" dirty="0"/>
              <a:t> : </a:t>
            </a:r>
          </a:p>
          <a:p>
            <a:pPr rtl="0"/>
            <a:r>
              <a:rPr lang="fr-FR" dirty="0"/>
              <a:t>deux </a:t>
            </a:r>
            <a:r>
              <a:rPr lang="fr-FR" dirty="0" err="1"/>
              <a:t>epaisseurs</a:t>
            </a:r>
            <a:r>
              <a:rPr lang="fr-FR" dirty="0"/>
              <a:t> (fourni 4mm</a:t>
            </a:r>
            <a:r>
              <a:rPr lang="fr-FR" baseline="0" dirty="0"/>
              <a:t> / dispo 3mm) -&gt; deux versions a faire (taille fentes)</a:t>
            </a:r>
          </a:p>
          <a:p>
            <a:pPr rtl="0"/>
            <a:endParaRPr lang="fr-FR" dirty="0"/>
          </a:p>
          <a:p>
            <a:pPr rtl="0"/>
            <a:r>
              <a:rPr lang="fr-FR" dirty="0"/>
              <a:t>Autre</a:t>
            </a:r>
            <a:r>
              <a:rPr lang="fr-FR" baseline="0" dirty="0"/>
              <a:t> problème :</a:t>
            </a:r>
          </a:p>
          <a:p>
            <a:pPr rtl="0"/>
            <a:r>
              <a:rPr lang="fr-FR" baseline="0" dirty="0"/>
              <a:t>Forme capteur pas compatible -&gt; besoin modifier les </a:t>
            </a:r>
            <a:r>
              <a:rPr lang="fr-FR" baseline="0" dirty="0" err="1"/>
              <a:t>pieces</a:t>
            </a:r>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7</a:t>
            </a:fld>
            <a:endParaRPr lang="fr-FR" dirty="0"/>
          </a:p>
        </p:txBody>
      </p:sp>
    </p:spTree>
    <p:extLst>
      <p:ext uri="{BB962C8B-B14F-4D97-AF65-F5344CB8AC3E}">
        <p14:creationId xmlns:p14="http://schemas.microsoft.com/office/powerpoint/2010/main" val="3471613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dirty="0">
                <a:latin typeface="Arial Rounded MT Bold" panose="020F0704030504030204" pitchFamily="34" charset="0"/>
              </a:rPr>
              <a:t>On peut voir les </a:t>
            </a:r>
            <a:r>
              <a:rPr lang="fr-FR" sz="5600" b="1" dirty="0" err="1">
                <a:latin typeface="Arial Rounded MT Bold" panose="020F0704030504030204" pitchFamily="34" charset="0"/>
              </a:rPr>
              <a:t>pieces</a:t>
            </a:r>
            <a:r>
              <a:rPr lang="fr-FR" sz="5600" b="1" dirty="0">
                <a:latin typeface="Arial Rounded MT Bold" panose="020F0704030504030204" pitchFamily="34" charset="0"/>
              </a:rPr>
              <a:t> d’origines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situé a l’avant, et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sur les coté)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Pas compatible avec la forme capteur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Besoin retravailler sa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Prend comme base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qui se place a l’avant (remplacera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sur les cotés)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L’adapte a la forme du capteur</a:t>
            </a:r>
            <a:br>
              <a:rPr lang="fr-FR" sz="5600" b="1" baseline="0" dirty="0">
                <a:latin typeface="Arial Rounded MT Bold" panose="020F0704030504030204" pitchFamily="34" charset="0"/>
              </a:rPr>
            </a:br>
            <a:endParaRPr lang="fr-FR" sz="5600" b="1" dirty="0">
              <a:latin typeface="Arial Rounded MT Bold" panose="020F0704030504030204" pitchFamily="34" charset="0"/>
            </a:endParaRPr>
          </a:p>
        </p:txBody>
      </p:sp>
      <p:sp>
        <p:nvSpPr>
          <p:cNvPr id="5" name="Espace réservé du numéro de diapositive 4"/>
          <p:cNvSpPr>
            <a:spLocks noGrp="1"/>
          </p:cNvSpPr>
          <p:nvPr>
            <p:ph type="sldNum" sz="quarter" idx="5"/>
          </p:nvPr>
        </p:nvSpPr>
        <p:spPr/>
        <p:txBody>
          <a:bodyPr/>
          <a:lstStyle/>
          <a:p>
            <a:pPr rtl="0"/>
            <a:fld id="{6FC40A10-6036-4879-816D-55C01FC94846}" type="slidenum">
              <a:rPr lang="fr-FR" noProof="0" smtClean="0"/>
              <a:t>8</a:t>
            </a:fld>
            <a:endParaRPr lang="fr-FR" noProof="0" dirty="0"/>
          </a:p>
        </p:txBody>
      </p:sp>
    </p:spTree>
    <p:extLst>
      <p:ext uri="{BB962C8B-B14F-4D97-AF65-F5344CB8AC3E}">
        <p14:creationId xmlns:p14="http://schemas.microsoft.com/office/powerpoint/2010/main" val="2036760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dirty="0">
                <a:latin typeface="Arial Rounded MT Bold" panose="020F0704030504030204" pitchFamily="34" charset="0"/>
              </a:rPr>
              <a:t>On peut voir les </a:t>
            </a:r>
            <a:r>
              <a:rPr lang="fr-FR" sz="5600" b="1" dirty="0" err="1">
                <a:latin typeface="Arial Rounded MT Bold" panose="020F0704030504030204" pitchFamily="34" charset="0"/>
              </a:rPr>
              <a:t>pieces</a:t>
            </a:r>
            <a:r>
              <a:rPr lang="fr-FR" sz="5600" b="1" dirty="0">
                <a:latin typeface="Arial Rounded MT Bold" panose="020F0704030504030204" pitchFamily="34" charset="0"/>
              </a:rPr>
              <a:t> d’origines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situé a l’avant, et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sur les coté)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Pas compatible avec la forme capteur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Besoin retravailler sa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Prend comme base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qui se place a l’avant (remplacera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sur les cotés)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L’adapte a la forme du capteur</a:t>
            </a:r>
            <a:br>
              <a:rPr lang="fr-FR" sz="5600" b="1" baseline="0" dirty="0">
                <a:latin typeface="Arial Rounded MT Bold" panose="020F0704030504030204" pitchFamily="34" charset="0"/>
              </a:rPr>
            </a:br>
            <a:endParaRPr lang="fr-FR" sz="5600" b="1" dirty="0">
              <a:latin typeface="Arial Rounded MT Bold" panose="020F0704030504030204" pitchFamily="34" charset="0"/>
            </a:endParaRPr>
          </a:p>
        </p:txBody>
      </p:sp>
      <p:sp>
        <p:nvSpPr>
          <p:cNvPr id="5" name="Espace réservé du numéro de diapositive 4"/>
          <p:cNvSpPr>
            <a:spLocks noGrp="1"/>
          </p:cNvSpPr>
          <p:nvPr>
            <p:ph type="sldNum" sz="quarter" idx="5"/>
          </p:nvPr>
        </p:nvSpPr>
        <p:spPr/>
        <p:txBody>
          <a:bodyPr/>
          <a:lstStyle/>
          <a:p>
            <a:pPr rtl="0"/>
            <a:fld id="{6FC40A10-6036-4879-816D-55C01FC94846}" type="slidenum">
              <a:rPr lang="fr-FR" noProof="0" smtClean="0"/>
              <a:t>9</a:t>
            </a:fld>
            <a:endParaRPr lang="fr-FR" noProof="0" dirty="0"/>
          </a:p>
        </p:txBody>
      </p:sp>
    </p:spTree>
    <p:extLst>
      <p:ext uri="{BB962C8B-B14F-4D97-AF65-F5344CB8AC3E}">
        <p14:creationId xmlns:p14="http://schemas.microsoft.com/office/powerpoint/2010/main" val="2732497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 name="Titr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fr-FR" noProof="0" dirty="0"/>
              <a:t>CLIQUEZ POUR MODIFIER LE STYLE DU TITRE DE MASQUE</a:t>
            </a:r>
          </a:p>
        </p:txBody>
      </p:sp>
      <p:sp>
        <p:nvSpPr>
          <p:cNvPr id="4" name="Espace réservé de la date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fld id="{BB5EEB1C-750A-4ACF-8F07-885246D0A3CD}"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Sous-titr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0" name="Espace réservé d’image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676B4374-8F24-43DE-860D-E5C6EA850AB4}"/>
              </a:ext>
            </a:extLst>
          </p:cNvPr>
          <p:cNvGrpSpPr/>
          <p:nvPr userDrawn="1"/>
        </p:nvGrpSpPr>
        <p:grpSpPr>
          <a:xfrm>
            <a:off x="2070545" y="2253996"/>
            <a:ext cx="8144546" cy="100584"/>
            <a:chOff x="3631692" y="2253996"/>
            <a:chExt cx="8144546" cy="100584"/>
          </a:xfrm>
        </p:grpSpPr>
        <p:sp>
          <p:nvSpPr>
            <p:cNvPr id="11" name="Ovale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3" name="Connecteur droit 12">
              <a:extLst>
                <a:ext uri="{FF2B5EF4-FFF2-40B4-BE49-F238E27FC236}">
                  <a16:creationId xmlns:a16="http://schemas.microsoft.com/office/drawing/2014/main" id="{64C71ABE-575A-48CF-82B1-EDE8535F3993}"/>
                </a:ext>
              </a:extLst>
            </p:cNvPr>
            <p:cNvCxnSpPr/>
            <p:nvPr userDrawn="1"/>
          </p:nvCxnSpPr>
          <p:spPr>
            <a:xfrm>
              <a:off x="3681984" y="2307679"/>
              <a:ext cx="8028000"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E3C1EA63-78B2-4715-B4DC-63D98AC7F354}"/>
                </a:ext>
              </a:extLst>
            </p:cNvPr>
            <p:cNvSpPr/>
            <p:nvPr userDrawn="1"/>
          </p:nvSpPr>
          <p:spPr>
            <a:xfrm>
              <a:off x="11675654"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grpSp>
        <p:nvGrpSpPr>
          <p:cNvPr id="16" name="Groupe 15">
            <a:extLst>
              <a:ext uri="{FF2B5EF4-FFF2-40B4-BE49-F238E27FC236}">
                <a16:creationId xmlns:a16="http://schemas.microsoft.com/office/drawing/2014/main" id="{E9BB74A1-0BEA-4AD8-8138-0641A45D8B40}"/>
              </a:ext>
            </a:extLst>
          </p:cNvPr>
          <p:cNvGrpSpPr/>
          <p:nvPr userDrawn="1"/>
        </p:nvGrpSpPr>
        <p:grpSpPr>
          <a:xfrm>
            <a:off x="4139397" y="5305363"/>
            <a:ext cx="3922537" cy="100584"/>
            <a:chOff x="3631690" y="2253996"/>
            <a:chExt cx="6832497" cy="100584"/>
          </a:xfrm>
        </p:grpSpPr>
        <p:sp>
          <p:nvSpPr>
            <p:cNvPr id="17" name="Ovale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A6085D92-5F70-4097-A2FF-C15B13788D08}"/>
                </a:ext>
              </a:extLst>
            </p:cNvPr>
            <p:cNvCxnSpPr/>
            <p:nvPr userDrawn="1"/>
          </p:nvCxnSpPr>
          <p:spPr>
            <a:xfrm>
              <a:off x="3681984" y="2307679"/>
              <a:ext cx="67096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BE68EB6C-48D0-4EBF-8541-926D16790F52}"/>
                </a:ext>
              </a:extLst>
            </p:cNvPr>
            <p:cNvSpPr/>
            <p:nvPr userDrawn="1"/>
          </p:nvSpPr>
          <p:spPr>
            <a:xfrm>
              <a:off x="1028860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de nombre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6611A342-530C-413C-9E58-8E7A8AF983DB}"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fr-FR" noProof="0"/>
              <a:t>Modifiez le style du titre</a:t>
            </a:r>
            <a:endParaRPr lang="fr-FR" noProof="0" dirty="0"/>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necteur droit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texte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mj-lt"/>
              </a:defRPr>
            </a:lvl1pPr>
          </a:lstStyle>
          <a:p>
            <a:pPr lvl="0" rtl="0"/>
            <a:r>
              <a:rPr lang="fr-FR" noProof="0" dirty="0"/>
              <a:t>12 345 €</a:t>
            </a:r>
          </a:p>
        </p:txBody>
      </p:sp>
      <p:sp>
        <p:nvSpPr>
          <p:cNvPr id="34" name="Espace réservé du texte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6" name="Espace réservé du texte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mj-lt"/>
              </a:defRPr>
            </a:lvl1pPr>
          </a:lstStyle>
          <a:p>
            <a:pPr lvl="0" rtl="0"/>
            <a:r>
              <a:rPr lang="fr-FR" noProof="0" dirty="0"/>
              <a:t>6 789 €</a:t>
            </a:r>
          </a:p>
        </p:txBody>
      </p:sp>
      <p:sp>
        <p:nvSpPr>
          <p:cNvPr id="27" name="Espace réservé du texte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8" name="Espace réservé du texte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position de deux contenus avec des ce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72C1CADB-FAE3-40E6-9493-A79F60694279}"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Connecteur droi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6" name="Espace réservé du texte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e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1" name="Ovale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2" name="Ovale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7" name="Espace réservé du texte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25 €</a:t>
            </a:r>
          </a:p>
        </p:txBody>
      </p:sp>
      <p:sp>
        <p:nvSpPr>
          <p:cNvPr id="28" name="Espace réservé du texte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Section 1</a:t>
            </a:r>
            <a:br>
              <a:rPr lang="fr-FR" noProof="0" dirty="0"/>
            </a:br>
            <a:r>
              <a:rPr lang="fr-FR" noProof="0" dirty="0"/>
              <a:t>Titre</a:t>
            </a:r>
          </a:p>
        </p:txBody>
      </p:sp>
      <p:sp>
        <p:nvSpPr>
          <p:cNvPr id="29" name="Espace réservé du texte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MILLIARD</a:t>
            </a:r>
          </a:p>
        </p:txBody>
      </p:sp>
      <p:sp>
        <p:nvSpPr>
          <p:cNvPr id="30" name="Espace réservé du texte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50 €</a:t>
            </a:r>
          </a:p>
        </p:txBody>
      </p:sp>
      <p:sp>
        <p:nvSpPr>
          <p:cNvPr id="31" name="Espace réservé du texte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Section 1</a:t>
            </a:r>
            <a:br>
              <a:rPr lang="fr-FR" noProof="0" dirty="0"/>
            </a:br>
            <a:r>
              <a:rPr lang="fr-FR" noProof="0" dirty="0"/>
              <a:t>Titre</a:t>
            </a:r>
          </a:p>
        </p:txBody>
      </p:sp>
      <p:sp>
        <p:nvSpPr>
          <p:cNvPr id="32" name="Espace réservé du texte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MILLIARD</a:t>
            </a:r>
          </a:p>
        </p:txBody>
      </p:sp>
      <p:sp>
        <p:nvSpPr>
          <p:cNvPr id="33" name="Espace réservé du texte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100 €</a:t>
            </a:r>
          </a:p>
        </p:txBody>
      </p:sp>
      <p:sp>
        <p:nvSpPr>
          <p:cNvPr id="34" name="Espace réservé du texte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Section 1</a:t>
            </a:r>
            <a:br>
              <a:rPr lang="fr-FR" noProof="0" dirty="0"/>
            </a:br>
            <a:r>
              <a:rPr lang="fr-FR" noProof="0" dirty="0"/>
              <a:t>Titre</a:t>
            </a:r>
          </a:p>
        </p:txBody>
      </p:sp>
      <p:sp>
        <p:nvSpPr>
          <p:cNvPr id="35" name="Espace réservé du texte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MILLIARD</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avec sous-titr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2589B426-B166-43EA-B726-F41D6798E2EF}"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fr-FR" noProof="0" dirty="0"/>
              <a:t>CLIQUEZ POUR MODIFIER LE TITRE</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4" name="Espace réservé du texte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3" name="Espace réservé du texte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4" name="Espace réservé du texte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DAA805CA-62E5-4FE3-928B-A6B7939B33E6}"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fr-FR" noProof="0" dirty="0"/>
              <a:t>CLIQUEZ POUR MODIFIER</a:t>
            </a:r>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Espace réservé d’image 11" descr="Quadrant logo des concurrents">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2</a:t>
            </a:r>
          </a:p>
          <a:p>
            <a:pPr rtl="0"/>
            <a:r>
              <a:rPr lang="fr-FR" noProof="0" dirty="0"/>
              <a:t>Logo</a:t>
            </a:r>
          </a:p>
        </p:txBody>
      </p:sp>
      <p:sp>
        <p:nvSpPr>
          <p:cNvPr id="22" name="Espace réservé d’image 11" descr="Quadrant logo des concurrents">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1</a:t>
            </a:r>
          </a:p>
          <a:p>
            <a:pPr rtl="0"/>
            <a:r>
              <a:rPr lang="fr-FR" noProof="0" dirty="0"/>
              <a:t>Logo</a:t>
            </a:r>
          </a:p>
        </p:txBody>
      </p:sp>
      <p:sp>
        <p:nvSpPr>
          <p:cNvPr id="25" name="Espace réservé d’image 11" descr="Quadrant logo des concurrents">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3</a:t>
            </a:r>
          </a:p>
          <a:p>
            <a:pPr rtl="0"/>
            <a:r>
              <a:rPr lang="fr-FR" noProof="0" dirty="0"/>
              <a:t>Logo</a:t>
            </a:r>
          </a:p>
        </p:txBody>
      </p:sp>
      <p:sp>
        <p:nvSpPr>
          <p:cNvPr id="26" name="Espace réservé d’image 11" descr="Quadrant logo des concurrents">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4</a:t>
            </a:r>
          </a:p>
          <a:p>
            <a:pPr rtl="0"/>
            <a:r>
              <a:rPr lang="fr-FR" noProof="0" dirty="0" err="1"/>
              <a:t>Logoя</a:t>
            </a:r>
            <a:endParaRPr lang="fr-FR" noProof="0" dirty="0"/>
          </a:p>
        </p:txBody>
      </p:sp>
      <p:sp>
        <p:nvSpPr>
          <p:cNvPr id="27" name="Espace réservé d’image 11" descr="Quadrant logo des concurrents">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5</a:t>
            </a:r>
          </a:p>
          <a:p>
            <a:pPr rtl="0"/>
            <a:r>
              <a:rPr lang="fr-FR" noProof="0" dirty="0"/>
              <a:t>Logo</a:t>
            </a:r>
          </a:p>
        </p:txBody>
      </p:sp>
      <p:sp>
        <p:nvSpPr>
          <p:cNvPr id="28" name="Espace réservé d’image 11" descr="Quadrant logo des concurrents">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6</a:t>
            </a:r>
          </a:p>
          <a:p>
            <a:pPr rtl="0"/>
            <a:r>
              <a:rPr lang="fr-FR" noProof="0" dirty="0"/>
              <a:t>Logo</a:t>
            </a:r>
          </a:p>
        </p:txBody>
      </p:sp>
      <p:sp>
        <p:nvSpPr>
          <p:cNvPr id="29" name="Espace réservé du texte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fr-FR" noProof="0" dirty="0"/>
              <a:t>Plus coûteux</a:t>
            </a:r>
          </a:p>
        </p:txBody>
      </p:sp>
      <p:sp>
        <p:nvSpPr>
          <p:cNvPr id="30" name="Espace réservé du texte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fr-FR" noProof="0" dirty="0"/>
              <a:t>Moins pratique</a:t>
            </a:r>
          </a:p>
        </p:txBody>
      </p:sp>
      <p:sp>
        <p:nvSpPr>
          <p:cNvPr id="31" name="Espace réservé du texte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fr-FR" noProof="0" dirty="0"/>
              <a:t>Plus pratique</a:t>
            </a:r>
          </a:p>
        </p:txBody>
      </p:sp>
      <p:sp>
        <p:nvSpPr>
          <p:cNvPr id="32" name="Espace réservé d’image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33" name="Espace réservé du texte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fr-FR" noProof="0" dirty="0"/>
              <a:t>Moins coûteux</a:t>
            </a:r>
          </a:p>
        </p:txBody>
      </p:sp>
      <p:grpSp>
        <p:nvGrpSpPr>
          <p:cNvPr id="4" name="Groupe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necteur droit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e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grpSp>
        <p:nvGrpSpPr>
          <p:cNvPr id="37" name="Groupe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necteur droit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e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position de contenu Section troi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2290AD62-5A2B-4DAB-A207-CF466B819A47}"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897696"/>
            <a:ext cx="3566002" cy="100800"/>
            <a:chOff x="0" y="3240138"/>
            <a:chExt cx="3566002"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35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46520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Espace réservé du texte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1</a:t>
            </a:r>
          </a:p>
        </p:txBody>
      </p:sp>
      <p:sp>
        <p:nvSpPr>
          <p:cNvPr id="22" name="Espace réservé du texte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a:t>
            </a:r>
          </a:p>
        </p:txBody>
      </p:sp>
      <p:sp>
        <p:nvSpPr>
          <p:cNvPr id="23" name="Espace réservé du texte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3</a:t>
            </a:r>
          </a:p>
        </p:txBody>
      </p:sp>
      <p:cxnSp>
        <p:nvCxnSpPr>
          <p:cNvPr id="24" name="Connecteur droit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Espace réservé du texte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0" name="Espace réservé du texte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1" name="Espace réservé du texte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3" name="Espace réservé du texte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4" name="Espace réservé du texte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5" name="Espace réservé du texte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6" name="Espace réservé du texte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7" name="Espace réservé du texte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8" name="Espace réservé du texte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position de contenu tableau et de graphiqu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C70C8D84-95B3-476F-86C9-CA0C94DFA4A3}"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fr-FR" noProof="0" dirty="0"/>
              <a:t>CLIQUEZ POUR MODIFIER LE TITRE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4" name="Espace réservé du texte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 name="Espace réservé du contenu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2" name="Espace réservé du contenu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position avec contenu chronologiqu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3E0157B4-EEB0-40FB-BF73-2D24984398A4}"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fr-FR" noProof="0" dirty="0"/>
              <a:t>CHRONOLOGIE</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8822324" y="1375202"/>
            <a:ext cx="3369677" cy="100800"/>
            <a:chOff x="2543668" y="3240138"/>
            <a:chExt cx="1717858"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2543668" y="3290538"/>
              <a:ext cx="169043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texte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20XX</a:t>
            </a:r>
          </a:p>
        </p:txBody>
      </p:sp>
      <p:sp>
        <p:nvSpPr>
          <p:cNvPr id="34" name="Espace réservé du texte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4" name="Connecteur droit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9" name="Ovale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0" name="Ovale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1" name="Ovale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2" name="Espace réservé du texte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3" name="Espace réservé du texte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5" name="Espace réservé du texte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7" name="Espace réservé du texte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8" name="Espace réservé du texte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9" name="Espace réservé du texte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0" name="Espace réservé du texte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20XX</a:t>
            </a:r>
          </a:p>
        </p:txBody>
      </p:sp>
      <p:sp>
        <p:nvSpPr>
          <p:cNvPr id="41" name="Espace réservé du texte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20XX</a:t>
            </a:r>
          </a:p>
        </p:txBody>
      </p:sp>
      <p:sp>
        <p:nvSpPr>
          <p:cNvPr id="42" name="Espace réservé du texte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du tablea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8379A85D-7D9A-4371-8AB6-BB3D3C49D6A5}"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3598737"/>
            <a:ext cx="4007351" cy="100800"/>
            <a:chOff x="-1228304" y="3240138"/>
            <a:chExt cx="4007351" cy="100800"/>
          </a:xfrm>
        </p:grpSpPr>
        <p:cxnSp>
          <p:nvCxnSpPr>
            <p:cNvPr id="13" name="Connecteur droi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9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267824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au titre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fr-FR" noProof="0"/>
              <a:t>Cliquez sur l'icône pour ajouter un tableau</a:t>
            </a:r>
            <a:endParaRPr lang="fr-FR"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position de contenu équ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B017E5C1-36FD-4D14-95A8-13C1B04951A2}"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993948"/>
            <a:ext cx="2696595" cy="100800"/>
            <a:chOff x="0" y="3240138"/>
            <a:chExt cx="2696595"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26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2595795"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Espace réservé du texte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0" name="Espace réservé du texte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1" name="Espace réservé du texte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9" name="Espace réservé d’image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35" name="Espace réservé d’image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36" name="Espace réservé d’image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37" name="Espace réservé du texte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8" name="Espace réservé du texte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9" name="Espace réservé du texte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1" name="Espace réservé du texte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2" name="Espace réservé du texte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9" name="Espace réservé du texte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cxnSp>
        <p:nvCxnSpPr>
          <p:cNvPr id="32" name="Connecteur droit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e de contenu d’équ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7F18C30C-FF86-4B53-A2D5-611CE5D4B491}"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fr-FR" noProof="0"/>
              <a:t>Modifiez le style du titre</a:t>
            </a:r>
            <a:endParaRPr lang="fr-FR" noProof="0" dirty="0"/>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5435854" y="1375202"/>
            <a:ext cx="6756147" cy="100800"/>
            <a:chOff x="-783905" y="3240138"/>
            <a:chExt cx="4218305"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783905" y="3290538"/>
              <a:ext cx="416790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Espace réservé du texte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3" name="Espace réservé d’image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23" name="Connecteur droit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Espace réservé du texte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1" name="Espace réservé du texte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2" name="Espace réservé d’image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43" name="Connecteur droit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Espace réservé du texte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5" name="Espace réservé du texte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7" name="Espace réservé du texte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8" name="Espace réservé du texte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50" name="Espace réservé du texte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51" name="Espace réservé du texte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53" name="Espace réservé du texte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54" name="Espace réservé du texte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cxnSp>
        <p:nvCxnSpPr>
          <p:cNvPr id="56" name="Connecteur droit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Espace réservé d’image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55" name="Espace réservé d’image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46" name="Espace réservé d’image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52" name="Espace réservé d’image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avec image">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4200"/>
            </a:lvl1pPr>
          </a:lstStyle>
          <a:p>
            <a:pPr rtl="0"/>
            <a:r>
              <a:rPr lang="fr-FR" noProof="0" dirty="0"/>
              <a:t>PITCH</a:t>
            </a:r>
            <a:br>
              <a:rPr lang="fr-FR" noProof="0" dirty="0"/>
            </a:br>
            <a:r>
              <a:rPr lang="fr-FR" noProof="0" dirty="0"/>
              <a:t>SUPPORT DE PRÉSENTATION</a:t>
            </a:r>
            <a:br>
              <a:rPr lang="fr-FR" noProof="0" dirty="0"/>
            </a:br>
            <a:r>
              <a:rPr lang="fr-FR" noProof="0" dirty="0"/>
              <a:t>TITRE</a:t>
            </a:r>
          </a:p>
        </p:txBody>
      </p:sp>
      <p:sp>
        <p:nvSpPr>
          <p:cNvPr id="4" name="Espace réservé de la date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fld id="{354C1082-2B31-48B8-96A5-B8C85BD16EFB}"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grpSp>
        <p:nvGrpSpPr>
          <p:cNvPr id="9" name="Groupe 8">
            <a:extLst>
              <a:ext uri="{FF2B5EF4-FFF2-40B4-BE49-F238E27FC236}">
                <a16:creationId xmlns:a16="http://schemas.microsoft.com/office/drawing/2014/main" id="{6F3E26A6-6962-4A35-AA86-805537D45296}"/>
              </a:ext>
            </a:extLst>
          </p:cNvPr>
          <p:cNvGrpSpPr/>
          <p:nvPr userDrawn="1"/>
        </p:nvGrpSpPr>
        <p:grpSpPr>
          <a:xfrm>
            <a:off x="6769768" y="1947412"/>
            <a:ext cx="4656860" cy="102440"/>
            <a:chOff x="3631690" y="2252140"/>
            <a:chExt cx="8111585" cy="102440"/>
          </a:xfrm>
        </p:grpSpPr>
        <p:sp>
          <p:nvSpPr>
            <p:cNvPr id="10" name="Ovale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1" name="Connecteur droit 10">
              <a:extLst>
                <a:ext uri="{FF2B5EF4-FFF2-40B4-BE49-F238E27FC236}">
                  <a16:creationId xmlns:a16="http://schemas.microsoft.com/office/drawing/2014/main" id="{192040D0-01C2-4643-8F84-3B8F334E545C}"/>
                </a:ext>
              </a:extLst>
            </p:cNvPr>
            <p:cNvCxnSpPr/>
            <p:nvPr userDrawn="1"/>
          </p:nvCxnSpPr>
          <p:spPr>
            <a:xfrm>
              <a:off x="3681983" y="2307679"/>
              <a:ext cx="7963771"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7ED601E9-2BFC-460B-A2A8-69A787A4988E}"/>
                </a:ext>
              </a:extLst>
            </p:cNvPr>
            <p:cNvSpPr/>
            <p:nvPr userDrawn="1"/>
          </p:nvSpPr>
          <p:spPr>
            <a:xfrm>
              <a:off x="11567696"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grpSp>
        <p:nvGrpSpPr>
          <p:cNvPr id="13" name="Groupe 12">
            <a:extLst>
              <a:ext uri="{FF2B5EF4-FFF2-40B4-BE49-F238E27FC236}">
                <a16:creationId xmlns:a16="http://schemas.microsoft.com/office/drawing/2014/main" id="{BB49A8A6-FEDB-4D20-B581-A84DB8EFE977}"/>
              </a:ext>
            </a:extLst>
          </p:cNvPr>
          <p:cNvGrpSpPr/>
          <p:nvPr userDrawn="1"/>
        </p:nvGrpSpPr>
        <p:grpSpPr>
          <a:xfrm>
            <a:off x="6769768" y="4654084"/>
            <a:ext cx="4638202" cy="100584"/>
            <a:chOff x="3631690" y="2253996"/>
            <a:chExt cx="8079083" cy="100584"/>
          </a:xfrm>
        </p:grpSpPr>
        <p:sp>
          <p:nvSpPr>
            <p:cNvPr id="14" name="Ovale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5" name="Connecteur droit 14">
              <a:extLst>
                <a:ext uri="{FF2B5EF4-FFF2-40B4-BE49-F238E27FC236}">
                  <a16:creationId xmlns:a16="http://schemas.microsoft.com/office/drawing/2014/main" id="{7CC5D776-F60A-4A0C-AA7C-EFACDA2CEA88}"/>
                </a:ext>
              </a:extLst>
            </p:cNvPr>
            <p:cNvCxnSpPr/>
            <p:nvPr userDrawn="1"/>
          </p:nvCxnSpPr>
          <p:spPr>
            <a:xfrm>
              <a:off x="3681983" y="2307679"/>
              <a:ext cx="7963769"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AEAFE309-55C5-409C-92ED-748307C74318}"/>
                </a:ext>
              </a:extLst>
            </p:cNvPr>
            <p:cNvSpPr/>
            <p:nvPr userDrawn="1"/>
          </p:nvSpPr>
          <p:spPr>
            <a:xfrm>
              <a:off x="11535194"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17" name="Sous-titr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Espace réservé d’image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D2A36955-4E76-41F6-B83B-E4B0BB8F064E}"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necteur droi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Espace réservé du texte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37" name="Espace réservé du texte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39" name="Espace réservé du texte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40" name="Espace réservé du texte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42" name="Espace réservé du texte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43" name="Espace réservé du texte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45" name="Espace réservé du texte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46" name="Espace réservé du texte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48" name="Espace réservé du texte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49" name="Espace réservé du texte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51" name="Espace réservé du texte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52" name="Espace réservé du texte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8" name="Ovale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4" name="Ovale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5" name="Ovale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6" name="Ovale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7" name="Ovale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8" name="Ovale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2" name="Espace réservé au graphique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fr-FR" noProof="0"/>
              <a:t>Cliquez sur l'icône pour ajouter un graphique</a:t>
            </a:r>
            <a:endParaRPr lang="fr-FR" noProof="0" dirty="0"/>
          </a:p>
        </p:txBody>
      </p:sp>
      <p:sp>
        <p:nvSpPr>
          <p:cNvPr id="35" name="Ovale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8" name="Ovale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41" name="Connecteur droit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et disposition du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A0C58CE8-7401-4968-85B7-74B4095E41EF}"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fr-FR" noProof="0" dirty="0"/>
              <a:t>CLIQUEZ POUR MODIFIER</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necteur droi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Espace réservé d’image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position de contenu de remerciem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image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fr-FR" noProof="0"/>
              <a:t>Cliquez sur l'icône pour ajouter une image</a:t>
            </a:r>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2D91F325-B79F-40AB-ADED-A94DE7E63435}"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sp>
        <p:nvSpPr>
          <p:cNvPr id="21" name="Titr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fr-FR" noProof="0" dirty="0"/>
              <a:t>MERCI DE VOTRE ATTENTION !</a:t>
            </a:r>
          </a:p>
        </p:txBody>
      </p:sp>
      <p:sp>
        <p:nvSpPr>
          <p:cNvPr id="22" name="Espace réservé du texte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David Beaulieu</a:t>
            </a:r>
          </a:p>
        </p:txBody>
      </p:sp>
      <p:sp>
        <p:nvSpPr>
          <p:cNvPr id="23" name="Espace réservé du texte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Téléphone :</a:t>
            </a:r>
          </a:p>
        </p:txBody>
      </p:sp>
      <p:sp>
        <p:nvSpPr>
          <p:cNvPr id="24" name="Espace réservé du texte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+7 888 999-000-11</a:t>
            </a:r>
          </a:p>
        </p:txBody>
      </p:sp>
      <p:sp>
        <p:nvSpPr>
          <p:cNvPr id="25" name="Espace réservé du texte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Adresse email:</a:t>
            </a:r>
          </a:p>
        </p:txBody>
      </p:sp>
      <p:sp>
        <p:nvSpPr>
          <p:cNvPr id="26" name="Espace réservé du texte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Bergqvist@vanarsdelltd.com</a:t>
            </a:r>
          </a:p>
        </p:txBody>
      </p:sp>
      <p:sp>
        <p:nvSpPr>
          <p:cNvPr id="27" name="Espace réservé du texte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fr-FR" noProof="0" dirty="0"/>
              <a:t>Site web :</a:t>
            </a:r>
          </a:p>
        </p:txBody>
      </p:sp>
      <p:sp>
        <p:nvSpPr>
          <p:cNvPr id="28" name="Espace réservé du texte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www.vanarsdelltd.com</a:t>
            </a:r>
          </a:p>
        </p:txBody>
      </p:sp>
      <p:grpSp>
        <p:nvGrpSpPr>
          <p:cNvPr id="4" name="Groupe 3">
            <a:extLst>
              <a:ext uri="{FF2B5EF4-FFF2-40B4-BE49-F238E27FC236}">
                <a16:creationId xmlns:a16="http://schemas.microsoft.com/office/drawing/2014/main" id="{5F591C52-0202-44BA-A6BE-E2362516B893}"/>
              </a:ext>
            </a:extLst>
          </p:cNvPr>
          <p:cNvGrpSpPr/>
          <p:nvPr userDrawn="1"/>
        </p:nvGrpSpPr>
        <p:grpSpPr>
          <a:xfrm>
            <a:off x="801533" y="2750589"/>
            <a:ext cx="4299316" cy="100800"/>
            <a:chOff x="808538" y="2750589"/>
            <a:chExt cx="4299316" cy="100800"/>
          </a:xfrm>
        </p:grpSpPr>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808538" y="2750589"/>
              <a:ext cx="4217295" cy="100800"/>
              <a:chOff x="684645" y="3240138"/>
              <a:chExt cx="2749755" cy="100800"/>
            </a:xfrm>
          </p:grpSpPr>
          <p:cxnSp>
            <p:nvCxnSpPr>
              <p:cNvPr id="12" name="Connecteur droit 11">
                <a:extLst>
                  <a:ext uri="{FF2B5EF4-FFF2-40B4-BE49-F238E27FC236}">
                    <a16:creationId xmlns:a16="http://schemas.microsoft.com/office/drawing/2014/main" id="{370B72A7-B625-48B8-88E6-BCE2A4DD531E}"/>
                  </a:ext>
                </a:extLst>
              </p:cNvPr>
              <p:cNvCxnSpPr/>
              <p:nvPr userDrawn="1"/>
            </p:nvCxnSpPr>
            <p:spPr>
              <a:xfrm>
                <a:off x="684645" y="3285674"/>
                <a:ext cx="269935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29" name="Ovale 28">
              <a:extLst>
                <a:ext uri="{FF2B5EF4-FFF2-40B4-BE49-F238E27FC236}">
                  <a16:creationId xmlns:a16="http://schemas.microsoft.com/office/drawing/2014/main" id="{BECBEDE0-51BB-48BD-AAAD-63B6F60C1D57}"/>
                </a:ext>
              </a:extLst>
            </p:cNvPr>
            <p:cNvSpPr/>
            <p:nvPr userDrawn="1"/>
          </p:nvSpPr>
          <p:spPr>
            <a:xfrm flipH="1">
              <a:off x="5007053"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grpSp>
        <p:nvGrpSpPr>
          <p:cNvPr id="32" name="Groupe 31">
            <a:extLst>
              <a:ext uri="{FF2B5EF4-FFF2-40B4-BE49-F238E27FC236}">
                <a16:creationId xmlns:a16="http://schemas.microsoft.com/office/drawing/2014/main" id="{63E1608D-F119-4C0D-8D91-7CB089C037C8}"/>
              </a:ext>
            </a:extLst>
          </p:cNvPr>
          <p:cNvGrpSpPr/>
          <p:nvPr userDrawn="1"/>
        </p:nvGrpSpPr>
        <p:grpSpPr>
          <a:xfrm>
            <a:off x="801533" y="1660573"/>
            <a:ext cx="4295507" cy="105664"/>
            <a:chOff x="808538" y="2745725"/>
            <a:chExt cx="4295507" cy="105664"/>
          </a:xfrm>
        </p:grpSpPr>
        <p:grpSp>
          <p:nvGrpSpPr>
            <p:cNvPr id="33" name="Groupe 32">
              <a:extLst>
                <a:ext uri="{FF2B5EF4-FFF2-40B4-BE49-F238E27FC236}">
                  <a16:creationId xmlns:a16="http://schemas.microsoft.com/office/drawing/2014/main" id="{EBDC0121-6865-4B65-A28B-1CEDB16AAD9E}"/>
                </a:ext>
              </a:extLst>
            </p:cNvPr>
            <p:cNvGrpSpPr/>
            <p:nvPr userDrawn="1"/>
          </p:nvGrpSpPr>
          <p:grpSpPr>
            <a:xfrm flipH="1">
              <a:off x="808538" y="2750589"/>
              <a:ext cx="4217295" cy="100800"/>
              <a:chOff x="684645" y="3240138"/>
              <a:chExt cx="2749755" cy="100800"/>
            </a:xfrm>
          </p:grpSpPr>
          <p:cxnSp>
            <p:nvCxnSpPr>
              <p:cNvPr id="35" name="Connecteur droit 34">
                <a:extLst>
                  <a:ext uri="{FF2B5EF4-FFF2-40B4-BE49-F238E27FC236}">
                    <a16:creationId xmlns:a16="http://schemas.microsoft.com/office/drawing/2014/main" id="{386E3714-07DE-4318-B5BC-25F879B97D59}"/>
                  </a:ext>
                </a:extLst>
              </p:cNvPr>
              <p:cNvCxnSpPr/>
              <p:nvPr userDrawn="1"/>
            </p:nvCxnSpPr>
            <p:spPr>
              <a:xfrm>
                <a:off x="684645" y="3285674"/>
                <a:ext cx="269935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e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34" name="Ovale 33">
              <a:extLst>
                <a:ext uri="{FF2B5EF4-FFF2-40B4-BE49-F238E27FC236}">
                  <a16:creationId xmlns:a16="http://schemas.microsoft.com/office/drawing/2014/main" id="{09817AEC-C67C-49A3-AC5A-669FD4D6D586}"/>
                </a:ext>
              </a:extLst>
            </p:cNvPr>
            <p:cNvSpPr/>
            <p:nvPr userDrawn="1"/>
          </p:nvSpPr>
          <p:spPr>
            <a:xfrm flipH="1">
              <a:off x="500324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position de deux contenu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image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63A77365-4BD5-4501-A828-0BA2E7202FDC}"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fr-FR" noProof="0" dirty="0"/>
              <a:t>ANNEXE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4" name="Groupe 3">
            <a:extLst>
              <a:ext uri="{FF2B5EF4-FFF2-40B4-BE49-F238E27FC236}">
                <a16:creationId xmlns:a16="http://schemas.microsoft.com/office/drawing/2014/main" id="{908B302A-0F76-466E-9FCE-DCEECCBCF6C9}"/>
              </a:ext>
            </a:extLst>
          </p:cNvPr>
          <p:cNvGrpSpPr/>
          <p:nvPr userDrawn="1"/>
        </p:nvGrpSpPr>
        <p:grpSpPr>
          <a:xfrm>
            <a:off x="4969419" y="1509426"/>
            <a:ext cx="2206512" cy="100800"/>
            <a:chOff x="4732221" y="1509426"/>
            <a:chExt cx="2206512" cy="100800"/>
          </a:xfrm>
        </p:grpSpPr>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4732221" y="1509426"/>
              <a:ext cx="2165297" cy="100800"/>
              <a:chOff x="2022586" y="3240138"/>
              <a:chExt cx="1411814" cy="100800"/>
            </a:xfrm>
          </p:grpSpPr>
          <p:cxnSp>
            <p:nvCxnSpPr>
              <p:cNvPr id="12" name="Connecteur droit 11">
                <a:extLst>
                  <a:ext uri="{FF2B5EF4-FFF2-40B4-BE49-F238E27FC236}">
                    <a16:creationId xmlns:a16="http://schemas.microsoft.com/office/drawing/2014/main" id="{370B72A7-B625-48B8-88E6-BCE2A4DD531E}"/>
                  </a:ext>
                </a:extLst>
              </p:cNvPr>
              <p:cNvCxnSpPr/>
              <p:nvPr userDrawn="1"/>
            </p:nvCxnSpPr>
            <p:spPr>
              <a:xfrm>
                <a:off x="2022586" y="3290538"/>
                <a:ext cx="136141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21" name="Ovale 20">
              <a:extLst>
                <a:ext uri="{FF2B5EF4-FFF2-40B4-BE49-F238E27FC236}">
                  <a16:creationId xmlns:a16="http://schemas.microsoft.com/office/drawing/2014/main" id="{427C0C4F-6341-4BE0-931E-AAA6EA2AF137}"/>
                </a:ext>
              </a:extLst>
            </p:cNvPr>
            <p:cNvSpPr/>
            <p:nvPr userDrawn="1"/>
          </p:nvSpPr>
          <p:spPr>
            <a:xfrm flipH="1">
              <a:off x="6837932"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position de contenu témoignage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7692C9CB-7F02-41FA-9AAD-009D939178C1}"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fr-FR" noProof="0" dirty="0"/>
              <a:t>TÉMOIGNAGES</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0" name="Espace réservé du texte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du client</a:t>
            </a:r>
          </a:p>
        </p:txBody>
      </p:sp>
      <p:sp>
        <p:nvSpPr>
          <p:cNvPr id="41" name="Espace réservé du texte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 masque</a:t>
            </a:r>
            <a:br>
              <a:rPr lang="fr-FR" noProof="0" dirty="0"/>
            </a:br>
            <a:r>
              <a:rPr lang="fr-FR" noProof="0" dirty="0"/>
              <a:t>texte</a:t>
            </a:r>
          </a:p>
        </p:txBody>
      </p:sp>
      <p:sp>
        <p:nvSpPr>
          <p:cNvPr id="42" name="Espace réservé d’image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43" name="Connecteur droit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fr-FR" noProof="0"/>
              <a:t>Modifier les styles du texte du masque</a:t>
            </a:r>
          </a:p>
        </p:txBody>
      </p:sp>
      <p:sp>
        <p:nvSpPr>
          <p:cNvPr id="24" name="Ovale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8" name="Espace réservé du texte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du client</a:t>
            </a:r>
          </a:p>
        </p:txBody>
      </p:sp>
      <p:sp>
        <p:nvSpPr>
          <p:cNvPr id="59" name="Espace réservé du texte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 masque</a:t>
            </a:r>
            <a:br>
              <a:rPr lang="fr-FR" noProof="0" dirty="0"/>
            </a:br>
            <a:r>
              <a:rPr lang="fr-FR" noProof="0" dirty="0"/>
              <a:t>texte</a:t>
            </a:r>
          </a:p>
        </p:txBody>
      </p:sp>
      <p:sp>
        <p:nvSpPr>
          <p:cNvPr id="60" name="Espace réservé d’image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61" name="Connecteur droit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Espace réservé du texte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fr-FR" noProof="0"/>
              <a:t>Modifier les styles du texte du masque</a:t>
            </a:r>
          </a:p>
        </p:txBody>
      </p:sp>
      <p:sp>
        <p:nvSpPr>
          <p:cNvPr id="63" name="Ovale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64" name="Espace réservé du texte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du client</a:t>
            </a:r>
          </a:p>
        </p:txBody>
      </p:sp>
      <p:sp>
        <p:nvSpPr>
          <p:cNvPr id="65" name="Espace réservé du texte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 masque</a:t>
            </a:r>
            <a:br>
              <a:rPr lang="fr-FR" noProof="0" dirty="0"/>
            </a:br>
            <a:r>
              <a:rPr lang="fr-FR" noProof="0" dirty="0"/>
              <a:t>texte</a:t>
            </a:r>
          </a:p>
        </p:txBody>
      </p:sp>
      <p:sp>
        <p:nvSpPr>
          <p:cNvPr id="66" name="Espace réservé d’image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67" name="Connecteur droit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Espace réservé du texte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fr-FR" noProof="0"/>
              <a:t>Modifier les styles du texte du masque</a:t>
            </a:r>
          </a:p>
        </p:txBody>
      </p:sp>
      <p:sp>
        <p:nvSpPr>
          <p:cNvPr id="69" name="Ovale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position de contenu de l’étude de ca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fr-FR" noProof="0" dirty="0"/>
              <a:t>ÉTUDE DE CAS</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A2110992-C815-4B2F-907C-479C4E36454C}"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3319328"/>
            <a:ext cx="4351594" cy="100800"/>
            <a:chOff x="-1228304" y="3240138"/>
            <a:chExt cx="4351594" cy="100800"/>
          </a:xfrm>
        </p:grpSpPr>
        <p:cxnSp>
          <p:nvCxnSpPr>
            <p:cNvPr id="13" name="Connecteur droi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02249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Espace réservé du texte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8" name="Espace réservé du texte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du téléphone mobile et du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D371FDA8-883E-4330-A99B-D6DBDBA157EF}"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fr-FR" noProof="0" dirty="0"/>
              <a:t>CLIQUEZ POUR MODIFIER LE TITRE</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u texte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1" name="Espace réservé d’image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22" name="Espace réservé d’image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e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1" name="Espace réservé du texte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Modifier les styles du texte du masque</a:t>
            </a:r>
          </a:p>
        </p:txBody>
      </p:sp>
      <p:sp>
        <p:nvSpPr>
          <p:cNvPr id="22" name="Espace réservé du texte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Texte du masque des diapositives</a:t>
            </a:r>
            <a:br>
              <a:rPr lang="fr-FR" noProof="0" dirty="0"/>
            </a:br>
            <a:r>
              <a:rPr lang="fr-FR" noProof="0" dirty="0"/>
              <a:t>styles</a:t>
            </a:r>
          </a:p>
        </p:txBody>
      </p:sp>
      <p:sp>
        <p:nvSpPr>
          <p:cNvPr id="23" name="Espace réservé du texte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24" name="Espace réservé d’imag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25" name="Espace réservé d’imag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26" name="Espace réservé du texte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27" name="Espace réservé du texte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Texte du masque des diapositives</a:t>
            </a:r>
            <a:br>
              <a:rPr lang="fr-FR" noProof="0" dirty="0"/>
            </a:br>
            <a:r>
              <a:rPr lang="fr-FR" noProof="0" dirty="0"/>
              <a:t>styles</a:t>
            </a:r>
          </a:p>
        </p:txBody>
      </p:sp>
      <p:sp>
        <p:nvSpPr>
          <p:cNvPr id="28" name="Espace réservé d’imag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29" name="Espace réservé du texte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30" name="Espace réservé du texte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Texte du masque des diapositives</a:t>
            </a:r>
            <a:br>
              <a:rPr lang="fr-FR" noProof="0" dirty="0"/>
            </a:br>
            <a:r>
              <a:rPr lang="fr-FR" noProof="0" dirty="0"/>
              <a:t>styles</a:t>
            </a:r>
          </a:p>
        </p:txBody>
      </p:sp>
      <p:sp>
        <p:nvSpPr>
          <p:cNvPr id="32" name="Espace réservé du texte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33" name="Espace réservé du texte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34" name="Espace réservé du texte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rtl="0"/>
            <a:r>
              <a:rPr lang="fr-FR" noProof="0" dirty="0"/>
              <a:t>1</a:t>
            </a:r>
          </a:p>
        </p:txBody>
      </p:sp>
      <p:sp>
        <p:nvSpPr>
          <p:cNvPr id="36" name="Espace réservé du texte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fr-FR" noProof="0" dirty="0"/>
              <a:t>1</a:t>
            </a:r>
          </a:p>
        </p:txBody>
      </p:sp>
      <p:sp>
        <p:nvSpPr>
          <p:cNvPr id="37" name="Espace réservé du texte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fr-FR" noProof="0" dirty="0"/>
              <a:t>1</a:t>
            </a:r>
          </a:p>
        </p:txBody>
      </p:sp>
      <p:sp>
        <p:nvSpPr>
          <p:cNvPr id="40" name="Espace réservé du texte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Modifier les styles du texte du masque</a:t>
            </a:r>
          </a:p>
        </p:txBody>
      </p:sp>
      <p:sp>
        <p:nvSpPr>
          <p:cNvPr id="38" name="Titr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pPr rtl="0"/>
            <a:r>
              <a:rPr lang="fr-FR" noProof="0" dirty="0"/>
              <a:t>COMMENT UTILISER CE MODÈLE</a:t>
            </a:r>
          </a:p>
        </p:txBody>
      </p:sp>
      <p:sp>
        <p:nvSpPr>
          <p:cNvPr id="41" name="Espace réservé d’image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grpSp>
        <p:nvGrpSpPr>
          <p:cNvPr id="31" name="Groupe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necteur droit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e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 name="Titr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fr-FR" noProof="0" dirty="0"/>
              <a:t>CLIQUEZ POUR MODIFIER LE STYLE DU TITRE DE MASQUE</a:t>
            </a:r>
          </a:p>
        </p:txBody>
      </p:sp>
      <p:sp>
        <p:nvSpPr>
          <p:cNvPr id="4" name="Espace réservé de la date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fld id="{17A8F329-7EA3-4219-8433-C7FE7AD2251E}"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Sous-titr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5" name="Groupe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e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3" name="Connecteur droit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grpSp>
        <p:nvGrpSpPr>
          <p:cNvPr id="16" name="Groupe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e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4000"/>
            </a:lvl1pPr>
          </a:lstStyle>
          <a:p>
            <a:pPr rtl="0"/>
            <a:r>
              <a:rPr lang="fr-FR" noProof="0" dirty="0"/>
              <a:t>PITCH</a:t>
            </a:r>
            <a:br>
              <a:rPr lang="fr-FR" noProof="0" dirty="0"/>
            </a:br>
            <a:r>
              <a:rPr lang="fr-FR" noProof="0" dirty="0"/>
              <a:t>SUPPORT DE PRÉSENTATION</a:t>
            </a:r>
            <a:br>
              <a:rPr lang="fr-FR" noProof="0" dirty="0"/>
            </a:br>
            <a:r>
              <a:rPr lang="fr-FR" noProof="0" dirty="0"/>
              <a:t>TITRE</a:t>
            </a:r>
          </a:p>
        </p:txBody>
      </p:sp>
      <p:sp>
        <p:nvSpPr>
          <p:cNvPr id="4" name="Espace réservé de la date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fld id="{1C0B63ED-2BE9-49A7-91BC-005C5B094C91}"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grpSp>
        <p:nvGrpSpPr>
          <p:cNvPr id="9" name="Groupe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e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1" name="Connecteur droit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grpSp>
        <p:nvGrpSpPr>
          <p:cNvPr id="13" name="Groupe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e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5" name="Connecteur droit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17" name="Sous-titr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6F01417D-6C44-4479-A0BA-6FD2B0D1AA7A}"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993948"/>
            <a:ext cx="5851027" cy="100800"/>
            <a:chOff x="0" y="3240138"/>
            <a:chExt cx="5851027"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57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575022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6" name="Espace réservé du texte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Espace réservé d’image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FD9FAD43-CE1E-40CC-85D3-3965385CD09E}"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6" name="Espace réservé du contenu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9D803C89-696E-49CA-9887-7911B2D56CA9}"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7" name="Espace réservé du contenu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contenu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3AA8EB7B-A1F8-46B6-9F53-B88F28EAD216}"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7" name="Espace réservé du texte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Modifier les styles du texte du masque</a:t>
            </a:r>
          </a:p>
        </p:txBody>
      </p:sp>
      <p:sp>
        <p:nvSpPr>
          <p:cNvPr id="8" name="Espace réservé du contenu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9" name="Espace réservé du texte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Modifier les styles du texte du masque</a:t>
            </a:r>
          </a:p>
        </p:txBody>
      </p:sp>
      <p:sp>
        <p:nvSpPr>
          <p:cNvPr id="10" name="Espace réservé du contenu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D5B86A5B-4DF1-4EFD-ABF7-235B1DFFEE38}"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8" name="Titr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9" name="Espace réservé du texte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Modifier les styles du texte du masque</a:t>
            </a:r>
          </a:p>
        </p:txBody>
      </p:sp>
      <p:sp>
        <p:nvSpPr>
          <p:cNvPr id="10" name="Espace réservé du contenu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2C527DE4-1C97-469E-B5CD-1D7565DF3276}"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8" name="Titr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9" name="Espace réservé du texte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Modifier les styles du texte du masque</a:t>
            </a:r>
          </a:p>
        </p:txBody>
      </p:sp>
      <p:sp>
        <p:nvSpPr>
          <p:cNvPr id="11" name="Espace réservé d’image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76456140-228B-4E77-BD4E-DA14A7F249DB}"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F038B607-1578-4EA7-8745-051BCC8D3EDB}"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Image et Disposition du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4F30EEEF-FA43-417B-81B2-E2E8692A9DA0}"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fr-FR" noProof="0" dirty="0"/>
              <a:t>CLIQUEZ POUR MODIFIER</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necteur droi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Espace réservé d’image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du titre et du contenu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fr-FR" noProof="0" dirty="0"/>
              <a:t>CLIQUEZ POUR MODIFIER</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B7ECA31E-EED8-4CD6-A7A2-4D7374B29D3E}"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Espace réservé du texte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3" name="Espace réservé d’image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avec contenu icône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1FEE6C0A-C75D-4775-8F1A-08DE1B0D176A}"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fr-FR" noProof="0" dirty="0"/>
              <a:t>CLIQUEZ POUR MODIFIER</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image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fr-FR" noProof="0"/>
              <a:t>Cliquez sur l'icône pour ajouter une image</a:t>
            </a:r>
            <a:endParaRPr lang="fr-FR" noProof="0" dirty="0"/>
          </a:p>
        </p:txBody>
      </p:sp>
      <p:sp>
        <p:nvSpPr>
          <p:cNvPr id="22" name="Espace réservé du texte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a:t>
            </a:r>
          </a:p>
        </p:txBody>
      </p:sp>
      <p:sp>
        <p:nvSpPr>
          <p:cNvPr id="23" name="Espace réservé du texte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4" name="Espace réservé d’image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fr-FR" noProof="0"/>
              <a:t>Cliquez sur l'icône pour ajouter une image</a:t>
            </a:r>
            <a:endParaRPr lang="fr-FR" noProof="0" dirty="0"/>
          </a:p>
        </p:txBody>
      </p:sp>
      <p:sp>
        <p:nvSpPr>
          <p:cNvPr id="25" name="Espace réservé du texte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a:t>
            </a:r>
          </a:p>
        </p:txBody>
      </p:sp>
      <p:sp>
        <p:nvSpPr>
          <p:cNvPr id="26" name="Espace réservé du texte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7" name="Espace réservé d’image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fr-FR" noProof="0"/>
              <a:t>Cliquez sur l'icône pour ajouter une image</a:t>
            </a:r>
            <a:endParaRPr lang="fr-FR" noProof="0" dirty="0"/>
          </a:p>
        </p:txBody>
      </p:sp>
      <p:sp>
        <p:nvSpPr>
          <p:cNvPr id="28" name="Espace réservé du texte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a:t>
            </a:r>
          </a:p>
        </p:txBody>
      </p:sp>
      <p:sp>
        <p:nvSpPr>
          <p:cNvPr id="29" name="Espace réservé du texte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0" name="Espace réservé d’image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fr-FR" noProof="0"/>
              <a:t>Cliquez sur l'icône pour ajouter une image</a:t>
            </a:r>
            <a:endParaRPr lang="fr-FR" noProof="0" dirty="0"/>
          </a:p>
        </p:txBody>
      </p:sp>
      <p:sp>
        <p:nvSpPr>
          <p:cNvPr id="31" name="Espace réservé du texte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du titre et du conten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73EB18B4-1468-464B-B268-5EC1F1294AE7}"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993948"/>
            <a:ext cx="3359761" cy="100800"/>
            <a:chOff x="0" y="3240138"/>
            <a:chExt cx="3359761"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33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25896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6" name="Espace réservé du texte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image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de contenu titre et un sous-titre">
    <p:spTree>
      <p:nvGrpSpPr>
        <p:cNvPr id="1" name=""/>
        <p:cNvGrpSpPr/>
        <p:nvPr/>
      </p:nvGrpSpPr>
      <p:grpSpPr>
        <a:xfrm>
          <a:off x="0" y="0"/>
          <a:ext cx="0" cy="0"/>
          <a:chOff x="0" y="0"/>
          <a:chExt cx="0" cy="0"/>
        </a:xfrm>
      </p:grpSpPr>
      <p:sp>
        <p:nvSpPr>
          <p:cNvPr id="22" name="Espace réservé d’image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D22CD7D3-BB9F-4F8B-83CE-E3B2154F5642}"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e 8">
            <a:extLst>
              <a:ext uri="{FF2B5EF4-FFF2-40B4-BE49-F238E27FC236}">
                <a16:creationId xmlns:a16="http://schemas.microsoft.com/office/drawing/2014/main" id="{78842051-6173-4CC2-8C4A-8AE31FE7BA54}"/>
              </a:ext>
            </a:extLst>
          </p:cNvPr>
          <p:cNvGrpSpPr/>
          <p:nvPr userDrawn="1"/>
        </p:nvGrpSpPr>
        <p:grpSpPr>
          <a:xfrm>
            <a:off x="4555229" y="1373283"/>
            <a:ext cx="3118863" cy="100800"/>
            <a:chOff x="2580311" y="1373283"/>
            <a:chExt cx="3118863" cy="100800"/>
          </a:xfrm>
        </p:grpSpPr>
        <p:grpSp>
          <p:nvGrpSpPr>
            <p:cNvPr id="15" name="Groupe 14">
              <a:extLst>
                <a:ext uri="{FF2B5EF4-FFF2-40B4-BE49-F238E27FC236}">
                  <a16:creationId xmlns:a16="http://schemas.microsoft.com/office/drawing/2014/main" id="{B7317392-EF87-4050-8BBE-32F74B0CF15A}"/>
                </a:ext>
              </a:extLst>
            </p:cNvPr>
            <p:cNvGrpSpPr/>
            <p:nvPr userDrawn="1"/>
          </p:nvGrpSpPr>
          <p:grpSpPr>
            <a:xfrm>
              <a:off x="2645627" y="1373283"/>
              <a:ext cx="3053547" cy="100800"/>
              <a:chOff x="-503851" y="3237441"/>
              <a:chExt cx="3053547"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503851" y="3290538"/>
                <a:ext cx="302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2448896"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21" name="Ovale 20">
              <a:extLst>
                <a:ext uri="{FF2B5EF4-FFF2-40B4-BE49-F238E27FC236}">
                  <a16:creationId xmlns:a16="http://schemas.microsoft.com/office/drawing/2014/main" id="{5D1C3636-C306-4492-8D46-194288459CAF}"/>
                </a:ext>
              </a:extLst>
            </p:cNvPr>
            <p:cNvSpPr/>
            <p:nvPr userDrawn="1"/>
          </p:nvSpPr>
          <p:spPr>
            <a:xfrm>
              <a:off x="2580311"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avec trois contenu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69F62CC6-162B-4B3A-8D04-F206A916F28E}"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fr-FR" noProof="0"/>
              <a:t>Modifiez le style du titre</a:t>
            </a:r>
            <a:endParaRPr lang="fr-FR" noProof="0" dirty="0"/>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5844998" y="1375202"/>
            <a:ext cx="6347002" cy="100800"/>
            <a:chOff x="-528448" y="3240138"/>
            <a:chExt cx="3962848"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528448" y="3290538"/>
              <a:ext cx="391245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Espace réservé du texte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16" name="Espace réservé du texte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1</a:t>
            </a:r>
          </a:p>
        </p:txBody>
      </p:sp>
      <p:sp>
        <p:nvSpPr>
          <p:cNvPr id="34" name="Espace réservé du texte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5" name="Espace réservé du texte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a:t>
            </a:r>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7" name="Espace réservé du texte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8" name="Espace réservé du texte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3</a:t>
            </a:r>
          </a:p>
        </p:txBody>
      </p:sp>
      <p:sp>
        <p:nvSpPr>
          <p:cNvPr id="39" name="Espace réservé du texte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21" name="Connecteur droit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fld id="{BEF52B27-035D-4F46-8A11-24C8A85AA954}"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700">
                <a:solidFill>
                  <a:schemeClr val="bg2"/>
                </a:solidFill>
              </a:defRPr>
            </a:lvl1pPr>
          </a:lstStyle>
          <a:p>
            <a:fld id="{8D581BC7-E183-40DB-AC97-C19EA4EB8894}" type="slidenum">
              <a:rPr lang="fr-FR" noProof="0" smtClean="0"/>
              <a:pPr/>
              <a:t>‹N°›</a:t>
            </a:fld>
            <a:endParaRPr lang="fr-FR" noProof="0" dirty="0"/>
          </a:p>
        </p:txBody>
      </p:sp>
      <p:sp>
        <p:nvSpPr>
          <p:cNvPr id="7" name="Ovale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0" name="Connecteur droit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3" name="Connecteur droit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dt="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hyperlink" Target="https://drive.google.com/open?id=1KaYvbsnJH1nLz_G5G_DL3mjqdzW1SO3_"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hyperlink" Target="https://drive.google.com/open?id=1zaU3x7JIWjptBALn8Vb3FeU2IyW26ot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7.xml.rels><?xml version="1.0" encoding="UTF-8" standalone="yes"?>
<Relationships xmlns="http://schemas.openxmlformats.org/package/2006/relationships"><Relationship Id="rId3" Type="http://schemas.openxmlformats.org/officeDocument/2006/relationships/hyperlink" Target="mailto:pierre.marion@etu.univ-cotedazur.fr" TargetMode="External"/><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10.jpeg"/><Relationship Id="rId5" Type="http://schemas.openxmlformats.org/officeDocument/2006/relationships/hyperlink" Target="https://github.com/ChloeMaccarinelli/TER_M1_S2" TargetMode="External"/><Relationship Id="rId4" Type="http://schemas.openxmlformats.org/officeDocument/2006/relationships/hyperlink" Target="mailto:yacine.lotfi@etu.univ-cotedazur.f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4F6FF42-70E3-4A7F-B5D8-2928FCB71A74}"/>
              </a:ext>
            </a:extLst>
          </p:cNvPr>
          <p:cNvSpPr>
            <a:spLocks noGrp="1"/>
          </p:cNvSpPr>
          <p:nvPr>
            <p:ph type="ctrTitle"/>
          </p:nvPr>
        </p:nvSpPr>
        <p:spPr/>
        <p:txBody>
          <a:bodyPr rtlCol="0">
            <a:normAutofit/>
          </a:bodyPr>
          <a:lstStyle/>
          <a:p>
            <a:pPr rtl="0"/>
            <a:r>
              <a:rPr lang="fr-FR" dirty="0"/>
              <a:t>ROBOT EXPLORATEUR</a:t>
            </a:r>
          </a:p>
        </p:txBody>
      </p:sp>
      <p:sp>
        <p:nvSpPr>
          <p:cNvPr id="5" name="Sous-titre 4">
            <a:extLst>
              <a:ext uri="{FF2B5EF4-FFF2-40B4-BE49-F238E27FC236}">
                <a16:creationId xmlns:a16="http://schemas.microsoft.com/office/drawing/2014/main" id="{F40A11AA-C85D-4AF4-92B2-0F4E36F4EC91}"/>
              </a:ext>
            </a:extLst>
          </p:cNvPr>
          <p:cNvSpPr>
            <a:spLocks noGrp="1"/>
          </p:cNvSpPr>
          <p:nvPr>
            <p:ph type="subTitle" idx="1"/>
          </p:nvPr>
        </p:nvSpPr>
        <p:spPr>
          <a:xfrm>
            <a:off x="1302058" y="4376691"/>
            <a:ext cx="9587884" cy="923277"/>
          </a:xfrm>
        </p:spPr>
        <p:txBody>
          <a:bodyPr rtlCol="0">
            <a:normAutofit/>
          </a:bodyPr>
          <a:lstStyle/>
          <a:p>
            <a:pPr rtl="0">
              <a:lnSpc>
                <a:spcPct val="120000"/>
              </a:lnSpc>
            </a:pPr>
            <a:r>
              <a:rPr lang="fr-FR" dirty="0">
                <a:solidFill>
                  <a:schemeClr val="tx1">
                    <a:lumMod val="60000"/>
                    <a:lumOff val="40000"/>
                  </a:schemeClr>
                </a:solidFill>
              </a:rPr>
              <a:t>LOTFI – MACCARINELLI – MARION</a:t>
            </a:r>
          </a:p>
          <a:p>
            <a:pPr rtl="0">
              <a:lnSpc>
                <a:spcPct val="120000"/>
              </a:lnSpc>
            </a:pPr>
            <a:r>
              <a:rPr lang="fr-FR" sz="2000" dirty="0">
                <a:solidFill>
                  <a:schemeClr val="tx1">
                    <a:lumMod val="60000"/>
                    <a:lumOff val="40000"/>
                  </a:schemeClr>
                </a:solidFill>
              </a:rPr>
              <a:t>Encadrant : Mme </a:t>
            </a:r>
            <a:r>
              <a:rPr lang="fr-FR" sz="2000" dirty="0" err="1">
                <a:solidFill>
                  <a:schemeClr val="tx1">
                    <a:lumMod val="60000"/>
                    <a:lumOff val="40000"/>
                  </a:schemeClr>
                </a:solidFill>
              </a:rPr>
              <a:t>Pelleau</a:t>
            </a:r>
            <a:endParaRPr lang="fr-FR" sz="2000" dirty="0">
              <a:solidFill>
                <a:schemeClr val="tx1">
                  <a:lumMod val="60000"/>
                  <a:lumOff val="40000"/>
                </a:schemeClr>
              </a:solidFill>
            </a:endParaRPr>
          </a:p>
          <a:p>
            <a:pPr rtl="0"/>
            <a:endParaRPr lang="fr-FR" dirty="0"/>
          </a:p>
        </p:txBody>
      </p:sp>
      <p:pic>
        <p:nvPicPr>
          <p:cNvPr id="10" name="Image 9">
            <a:extLst>
              <a:ext uri="{FF2B5EF4-FFF2-40B4-BE49-F238E27FC236}">
                <a16:creationId xmlns:a16="http://schemas.microsoft.com/office/drawing/2014/main" id="{97F5FAEF-9EDB-44ED-AEDE-06DE597F06BD}"/>
              </a:ext>
            </a:extLst>
          </p:cNvPr>
          <p:cNvPicPr/>
          <p:nvPr/>
        </p:nvPicPr>
        <p:blipFill>
          <a:blip r:embed="rId3">
            <a:extLst>
              <a:ext uri="{28A0092B-C50C-407E-A947-70E740481C1C}">
                <a14:useLocalDpi xmlns:a14="http://schemas.microsoft.com/office/drawing/2010/main" val="0"/>
              </a:ext>
            </a:extLst>
          </a:blip>
          <a:stretch>
            <a:fillRect/>
          </a:stretch>
        </p:blipFill>
        <p:spPr>
          <a:xfrm>
            <a:off x="10514978" y="4696059"/>
            <a:ext cx="1463040" cy="1463040"/>
          </a:xfrm>
          <a:prstGeom prst="rect">
            <a:avLst/>
          </a:prstGeom>
        </p:spPr>
      </p:pic>
      <p:sp>
        <p:nvSpPr>
          <p:cNvPr id="2" name="ZoneTexte 1">
            <a:extLst>
              <a:ext uri="{FF2B5EF4-FFF2-40B4-BE49-F238E27FC236}">
                <a16:creationId xmlns:a16="http://schemas.microsoft.com/office/drawing/2014/main" id="{EA798D2E-4C7A-4EF6-B0EF-8365164302E9}"/>
              </a:ext>
            </a:extLst>
          </p:cNvPr>
          <p:cNvSpPr txBox="1"/>
          <p:nvPr/>
        </p:nvSpPr>
        <p:spPr>
          <a:xfrm>
            <a:off x="3403948" y="5928266"/>
            <a:ext cx="5384104" cy="830997"/>
          </a:xfrm>
          <a:prstGeom prst="rect">
            <a:avLst/>
          </a:prstGeom>
          <a:noFill/>
        </p:spPr>
        <p:txBody>
          <a:bodyPr wrap="square" rtlCol="0">
            <a:spAutoFit/>
          </a:bodyPr>
          <a:lstStyle/>
          <a:p>
            <a:pPr algn="ctr"/>
            <a:r>
              <a:rPr lang="fr-FR" sz="2400" dirty="0">
                <a:solidFill>
                  <a:schemeClr val="tx1">
                    <a:lumMod val="60000"/>
                    <a:lumOff val="40000"/>
                  </a:schemeClr>
                </a:solidFill>
              </a:rPr>
              <a:t>Cette présentation est composée de 27 diapositives au total </a:t>
            </a:r>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image 17" descr="Forme d’arrière-plan abstraite">
            <a:extLst>
              <a:ext uri="{FF2B5EF4-FFF2-40B4-BE49-F238E27FC236}">
                <a16:creationId xmlns:a16="http://schemas.microsoft.com/office/drawing/2014/main" id="{B5A7196A-E9C4-41A8-B101-185616F752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104" y="274066"/>
            <a:ext cx="5245444" cy="5385816"/>
          </a:xfrm>
          <a:prstGeom prst="rect">
            <a:avLst/>
          </a:prstGeom>
        </p:spPr>
      </p:pic>
      <p:pic>
        <p:nvPicPr>
          <p:cNvPr id="10" name="Image 9">
            <a:extLst>
              <a:ext uri="{FF2B5EF4-FFF2-40B4-BE49-F238E27FC236}">
                <a16:creationId xmlns:a16="http://schemas.microsoft.com/office/drawing/2014/main" id="{E39B02E6-8BAE-4CC5-B3A1-B82CBE831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91397" y="2956669"/>
            <a:ext cx="1157127" cy="2097050"/>
          </a:xfrm>
          <a:prstGeom prst="rect">
            <a:avLst/>
          </a:prstGeom>
        </p:spPr>
      </p:pic>
      <p:pic>
        <p:nvPicPr>
          <p:cNvPr id="11" name="Image 10">
            <a:extLst>
              <a:ext uri="{FF2B5EF4-FFF2-40B4-BE49-F238E27FC236}">
                <a16:creationId xmlns:a16="http://schemas.microsoft.com/office/drawing/2014/main" id="{78C3DBB5-BFCD-4493-B7EE-846F936476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34" y="749677"/>
            <a:ext cx="2097051" cy="2029004"/>
          </a:xfrm>
          <a:prstGeom prst="rect">
            <a:avLst/>
          </a:prstGeom>
        </p:spPr>
      </p:pic>
      <p:pic>
        <p:nvPicPr>
          <p:cNvPr id="12" name="Image 11">
            <a:extLst>
              <a:ext uri="{FF2B5EF4-FFF2-40B4-BE49-F238E27FC236}">
                <a16:creationId xmlns:a16="http://schemas.microsoft.com/office/drawing/2014/main" id="{7E8F489F-B971-4902-976A-A661F8D2F475}"/>
              </a:ext>
            </a:extLst>
          </p:cNvPr>
          <p:cNvPicPr>
            <a:picLocks noChangeAspect="1"/>
          </p:cNvPicPr>
          <p:nvPr/>
        </p:nvPicPr>
        <p:blipFill>
          <a:blip r:embed="rId6"/>
          <a:stretch>
            <a:fillRect/>
          </a:stretch>
        </p:blipFill>
        <p:spPr>
          <a:xfrm rot="16200000">
            <a:off x="6973123" y="1221982"/>
            <a:ext cx="4116735" cy="3893455"/>
          </a:xfrm>
          <a:prstGeom prst="rect">
            <a:avLst/>
          </a:prstGeom>
        </p:spPr>
      </p:pic>
      <p:sp>
        <p:nvSpPr>
          <p:cNvPr id="19" name="Espace réservé du pied de page 18">
            <a:extLst>
              <a:ext uri="{FF2B5EF4-FFF2-40B4-BE49-F238E27FC236}">
                <a16:creationId xmlns:a16="http://schemas.microsoft.com/office/drawing/2014/main" id="{20060C01-C729-4F6A-9D55-B7172855D1B7}"/>
              </a:ext>
            </a:extLst>
          </p:cNvPr>
          <p:cNvSpPr>
            <a:spLocks noGrp="1"/>
          </p:cNvSpPr>
          <p:nvPr>
            <p:ph type="ftr" sz="quarter" idx="11"/>
          </p:nvPr>
        </p:nvSpPr>
        <p:spPr/>
        <p:txBody>
          <a:bodyPr/>
          <a:lstStyle/>
          <a:p>
            <a:pPr rtl="0"/>
            <a:r>
              <a:rPr lang="fr-FR" noProof="0" dirty="0"/>
              <a:t>Robot explorateur M1 IFI UNS</a:t>
            </a:r>
          </a:p>
        </p:txBody>
      </p:sp>
      <p:sp>
        <p:nvSpPr>
          <p:cNvPr id="20" name="Espace réservé du numéro de diapositive 19">
            <a:extLst>
              <a:ext uri="{FF2B5EF4-FFF2-40B4-BE49-F238E27FC236}">
                <a16:creationId xmlns:a16="http://schemas.microsoft.com/office/drawing/2014/main" id="{86EFD27A-771C-4A1D-9EA8-946E4BEE746E}"/>
              </a:ext>
            </a:extLst>
          </p:cNvPr>
          <p:cNvSpPr>
            <a:spLocks noGrp="1"/>
          </p:cNvSpPr>
          <p:nvPr>
            <p:ph type="sldNum" sz="quarter" idx="12"/>
          </p:nvPr>
        </p:nvSpPr>
        <p:spPr/>
        <p:txBody>
          <a:bodyPr/>
          <a:lstStyle/>
          <a:p>
            <a:pPr rtl="0"/>
            <a:fld id="{8D581BC7-E183-40DB-AC97-C19EA4EB8894}" type="slidenum">
              <a:rPr lang="fr-FR" noProof="0" smtClean="0"/>
              <a:t>10</a:t>
            </a:fld>
            <a:endParaRPr lang="fr-FR" noProof="0" dirty="0"/>
          </a:p>
        </p:txBody>
      </p:sp>
      <p:pic>
        <p:nvPicPr>
          <p:cNvPr id="8" name="Image 7">
            <a:extLst>
              <a:ext uri="{FF2B5EF4-FFF2-40B4-BE49-F238E27FC236}">
                <a16:creationId xmlns:a16="http://schemas.microsoft.com/office/drawing/2014/main" id="{CE0BED32-3A7B-4AA4-B77D-9171F0BEA6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0561" y="2249907"/>
            <a:ext cx="1750263" cy="1750263"/>
          </a:xfrm>
          <a:prstGeom prst="rect">
            <a:avLst/>
          </a:prstGeom>
        </p:spPr>
      </p:pic>
    </p:spTree>
    <p:extLst>
      <p:ext uri="{BB962C8B-B14F-4D97-AF65-F5344CB8AC3E}">
        <p14:creationId xmlns:p14="http://schemas.microsoft.com/office/powerpoint/2010/main" val="16663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E18C9-A34F-49C5-973E-6760D1EF1059}"/>
              </a:ext>
            </a:extLst>
          </p:cNvPr>
          <p:cNvSpPr>
            <a:spLocks noGrp="1"/>
          </p:cNvSpPr>
          <p:nvPr>
            <p:ph type="title"/>
          </p:nvPr>
        </p:nvSpPr>
        <p:spPr>
          <a:xfrm>
            <a:off x="3863974" y="693801"/>
            <a:ext cx="4464049" cy="569086"/>
          </a:xfrm>
        </p:spPr>
        <p:txBody>
          <a:bodyPr rtlCol="0">
            <a:normAutofit fontScale="90000"/>
          </a:bodyPr>
          <a:lstStyle/>
          <a:p>
            <a:pPr rtl="0"/>
            <a:r>
              <a:rPr lang="fr-FR" dirty="0"/>
              <a:t>TRAVAIL EFFECTUE</a:t>
            </a:r>
          </a:p>
        </p:txBody>
      </p:sp>
      <p:pic>
        <p:nvPicPr>
          <p:cNvPr id="22" name="Espace réservé d’image 21" descr="Forme d’arrière-plan abstraite">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a:xfrm>
            <a:off x="1" y="1682496"/>
            <a:ext cx="12191999" cy="3493008"/>
          </a:xfrm>
        </p:spPr>
      </p:pic>
      <p:sp>
        <p:nvSpPr>
          <p:cNvPr id="3" name="Espace réservé du texte 2">
            <a:extLst>
              <a:ext uri="{FF2B5EF4-FFF2-40B4-BE49-F238E27FC236}">
                <a16:creationId xmlns:a16="http://schemas.microsoft.com/office/drawing/2014/main" id="{C679F2E6-BA14-4C8A-ABD2-DF50609348D1}"/>
              </a:ext>
            </a:extLst>
          </p:cNvPr>
          <p:cNvSpPr>
            <a:spLocks noGrp="1"/>
          </p:cNvSpPr>
          <p:nvPr>
            <p:ph type="body" idx="1"/>
          </p:nvPr>
        </p:nvSpPr>
        <p:spPr>
          <a:xfrm>
            <a:off x="3286626" y="3043990"/>
            <a:ext cx="5618747" cy="770020"/>
          </a:xfrm>
        </p:spPr>
        <p:txBody>
          <a:bodyPr rtlCol="0">
            <a:normAutofit/>
          </a:bodyPr>
          <a:lstStyle/>
          <a:p>
            <a:pPr rtl="0"/>
            <a:r>
              <a:rPr lang="fr-FR" sz="4400" dirty="0">
                <a:solidFill>
                  <a:schemeClr val="tx1">
                    <a:lumMod val="60000"/>
                    <a:lumOff val="40000"/>
                  </a:schemeClr>
                </a:solidFill>
              </a:rPr>
              <a:t>PARTIE SOFTWARE</a:t>
            </a:r>
          </a:p>
        </p:txBody>
      </p:sp>
      <p:sp>
        <p:nvSpPr>
          <p:cNvPr id="4" name="Espace réservé du pied de page 3">
            <a:extLst>
              <a:ext uri="{FF2B5EF4-FFF2-40B4-BE49-F238E27FC236}">
                <a16:creationId xmlns:a16="http://schemas.microsoft.com/office/drawing/2014/main" id="{F723EAD1-8340-4747-A14D-41E5D5C3EE44}"/>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B54BE6D8-F9AB-4556-B984-DE6F28BA8559}"/>
              </a:ext>
            </a:extLst>
          </p:cNvPr>
          <p:cNvSpPr>
            <a:spLocks noGrp="1"/>
          </p:cNvSpPr>
          <p:nvPr>
            <p:ph type="sldNum" sz="quarter" idx="12"/>
          </p:nvPr>
        </p:nvSpPr>
        <p:spPr/>
        <p:txBody>
          <a:bodyPr/>
          <a:lstStyle/>
          <a:p>
            <a:pPr rtl="0"/>
            <a:fld id="{8D581BC7-E183-40DB-AC97-C19EA4EB8894}" type="slidenum">
              <a:rPr lang="fr-FR" noProof="0" smtClean="0"/>
              <a:t>11</a:t>
            </a:fld>
            <a:endParaRPr lang="fr-FR" noProof="0" dirty="0"/>
          </a:p>
        </p:txBody>
      </p:sp>
    </p:spTree>
    <p:extLst>
      <p:ext uri="{BB962C8B-B14F-4D97-AF65-F5344CB8AC3E}">
        <p14:creationId xmlns:p14="http://schemas.microsoft.com/office/powerpoint/2010/main" val="143446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re 66">
            <a:extLst>
              <a:ext uri="{FF2B5EF4-FFF2-40B4-BE49-F238E27FC236}">
                <a16:creationId xmlns:a16="http://schemas.microsoft.com/office/drawing/2014/main" id="{E72CC338-4598-4AF3-B140-D7F632D20BA5}"/>
              </a:ext>
            </a:extLst>
          </p:cNvPr>
          <p:cNvSpPr>
            <a:spLocks noGrp="1"/>
          </p:cNvSpPr>
          <p:nvPr>
            <p:ph type="title"/>
          </p:nvPr>
        </p:nvSpPr>
        <p:spPr/>
        <p:txBody>
          <a:bodyPr rtlCol="0">
            <a:normAutofit/>
          </a:bodyPr>
          <a:lstStyle/>
          <a:p>
            <a:pPr rtl="0"/>
            <a:r>
              <a:rPr lang="fr-FR" dirty="0"/>
              <a:t>LES COMPOSANTS</a:t>
            </a:r>
          </a:p>
        </p:txBody>
      </p:sp>
      <p:sp>
        <p:nvSpPr>
          <p:cNvPr id="5" name="Espace réservé du texte 4">
            <a:extLst>
              <a:ext uri="{FF2B5EF4-FFF2-40B4-BE49-F238E27FC236}">
                <a16:creationId xmlns:a16="http://schemas.microsoft.com/office/drawing/2014/main" id="{AC4A6321-EDB2-43FB-B183-3E4E5F6BA2B7}"/>
              </a:ext>
            </a:extLst>
          </p:cNvPr>
          <p:cNvSpPr>
            <a:spLocks noGrp="1"/>
          </p:cNvSpPr>
          <p:nvPr>
            <p:ph type="body" idx="14"/>
          </p:nvPr>
        </p:nvSpPr>
        <p:spPr>
          <a:xfrm>
            <a:off x="539515" y="4119624"/>
            <a:ext cx="4310276" cy="640080"/>
          </a:xfrm>
        </p:spPr>
        <p:txBody>
          <a:bodyPr>
            <a:normAutofit/>
          </a:bodyPr>
          <a:lstStyle/>
          <a:p>
            <a:pPr marL="285750" indent="-285750">
              <a:buFont typeface="Courier New" panose="02070309020205020404" pitchFamily="49" charset="0"/>
              <a:buChar char="o"/>
            </a:pPr>
            <a:r>
              <a:rPr lang="fr-FR" sz="2000" b="1" dirty="0">
                <a:solidFill>
                  <a:schemeClr val="bg2"/>
                </a:solidFill>
              </a:rPr>
              <a:t>Test fonctionnement des moteurs</a:t>
            </a:r>
          </a:p>
        </p:txBody>
      </p:sp>
      <p:sp>
        <p:nvSpPr>
          <p:cNvPr id="9" name="Espace réservé du texte 6">
            <a:extLst>
              <a:ext uri="{FF2B5EF4-FFF2-40B4-BE49-F238E27FC236}">
                <a16:creationId xmlns:a16="http://schemas.microsoft.com/office/drawing/2014/main" id="{EB75A4E6-8250-467D-9E35-70EA5138810C}"/>
              </a:ext>
            </a:extLst>
          </p:cNvPr>
          <p:cNvSpPr txBox="1">
            <a:spLocks/>
          </p:cNvSpPr>
          <p:nvPr/>
        </p:nvSpPr>
        <p:spPr>
          <a:xfrm>
            <a:off x="539515" y="2349554"/>
            <a:ext cx="2915732" cy="36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chemeClr val="bg2"/>
                </a:solidFill>
                <a:latin typeface="+mj-lt"/>
              </a:rPr>
              <a:t>CAPTEURS</a:t>
            </a:r>
            <a:endParaRPr lang="fr-FR" b="1" dirty="0">
              <a:solidFill>
                <a:schemeClr val="bg2"/>
              </a:solidFill>
              <a:latin typeface="+mj-lt"/>
            </a:endParaRPr>
          </a:p>
        </p:txBody>
      </p:sp>
      <p:sp>
        <p:nvSpPr>
          <p:cNvPr id="10" name="Espace réservé du texte 13">
            <a:extLst>
              <a:ext uri="{FF2B5EF4-FFF2-40B4-BE49-F238E27FC236}">
                <a16:creationId xmlns:a16="http://schemas.microsoft.com/office/drawing/2014/main" id="{1D8E3CBE-33A0-42D9-BCAD-0A9DBBD52FA1}"/>
              </a:ext>
            </a:extLst>
          </p:cNvPr>
          <p:cNvSpPr txBox="1">
            <a:spLocks/>
          </p:cNvSpPr>
          <p:nvPr/>
        </p:nvSpPr>
        <p:spPr>
          <a:xfrm>
            <a:off x="539515" y="3558719"/>
            <a:ext cx="4095041" cy="359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chemeClr val="bg2"/>
                </a:solidFill>
                <a:latin typeface="+mj-lt"/>
              </a:rPr>
              <a:t>MOTEURS</a:t>
            </a:r>
          </a:p>
        </p:txBody>
      </p:sp>
      <p:sp>
        <p:nvSpPr>
          <p:cNvPr id="11" name="Espace réservé du texte 4">
            <a:extLst>
              <a:ext uri="{FF2B5EF4-FFF2-40B4-BE49-F238E27FC236}">
                <a16:creationId xmlns:a16="http://schemas.microsoft.com/office/drawing/2014/main" id="{4442AA65-92EC-4F30-B64B-3C1051ED5113}"/>
              </a:ext>
            </a:extLst>
          </p:cNvPr>
          <p:cNvSpPr txBox="1">
            <a:spLocks/>
          </p:cNvSpPr>
          <p:nvPr/>
        </p:nvSpPr>
        <p:spPr>
          <a:xfrm>
            <a:off x="539515" y="2918639"/>
            <a:ext cx="4310277" cy="640080"/>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b="1" dirty="0">
                <a:solidFill>
                  <a:schemeClr val="bg2"/>
                </a:solidFill>
              </a:rPr>
              <a:t>Test fonctionnement des capteurs </a:t>
            </a:r>
          </a:p>
        </p:txBody>
      </p:sp>
      <p:sp>
        <p:nvSpPr>
          <p:cNvPr id="12" name="Espace réservé du texte 6">
            <a:extLst>
              <a:ext uri="{FF2B5EF4-FFF2-40B4-BE49-F238E27FC236}">
                <a16:creationId xmlns:a16="http://schemas.microsoft.com/office/drawing/2014/main" id="{99CDD01B-E87E-4F89-AB51-C07A59574ECA}"/>
              </a:ext>
            </a:extLst>
          </p:cNvPr>
          <p:cNvSpPr txBox="1">
            <a:spLocks/>
          </p:cNvSpPr>
          <p:nvPr/>
        </p:nvSpPr>
        <p:spPr>
          <a:xfrm>
            <a:off x="6575991" y="2221277"/>
            <a:ext cx="4321528" cy="359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chemeClr val="bg2"/>
                </a:solidFill>
                <a:latin typeface="+mj-lt"/>
              </a:rPr>
              <a:t>CAPTEURS  / MOTEURS</a:t>
            </a:r>
            <a:endParaRPr lang="fr-FR" b="1" dirty="0">
              <a:solidFill>
                <a:schemeClr val="bg2"/>
              </a:solidFill>
              <a:latin typeface="+mj-lt"/>
            </a:endParaRPr>
          </a:p>
        </p:txBody>
      </p:sp>
      <p:pic>
        <p:nvPicPr>
          <p:cNvPr id="8" name="Image 7">
            <a:extLst>
              <a:ext uri="{FF2B5EF4-FFF2-40B4-BE49-F238E27FC236}">
                <a16:creationId xmlns:a16="http://schemas.microsoft.com/office/drawing/2014/main" id="{2E8E836D-B9FF-41B9-B497-6AC7D8595E62}"/>
              </a:ext>
            </a:extLst>
          </p:cNvPr>
          <p:cNvPicPr>
            <a:picLocks noChangeAspect="1"/>
          </p:cNvPicPr>
          <p:nvPr/>
        </p:nvPicPr>
        <p:blipFill>
          <a:blip r:embed="rId3"/>
          <a:stretch>
            <a:fillRect/>
          </a:stretch>
        </p:blipFill>
        <p:spPr>
          <a:xfrm>
            <a:off x="7342210" y="2709554"/>
            <a:ext cx="2394794" cy="2952362"/>
          </a:xfrm>
          <a:prstGeom prst="rect">
            <a:avLst/>
          </a:prstGeom>
        </p:spPr>
      </p:pic>
      <p:sp>
        <p:nvSpPr>
          <p:cNvPr id="2" name="Espace réservé du pied de page 1">
            <a:extLst>
              <a:ext uri="{FF2B5EF4-FFF2-40B4-BE49-F238E27FC236}">
                <a16:creationId xmlns:a16="http://schemas.microsoft.com/office/drawing/2014/main" id="{3A85B415-1D9B-4CA4-B3C5-1D2BB48D000A}"/>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CF876399-F0ED-4F7A-9408-1E3380758197}"/>
              </a:ext>
            </a:extLst>
          </p:cNvPr>
          <p:cNvSpPr>
            <a:spLocks noGrp="1"/>
          </p:cNvSpPr>
          <p:nvPr>
            <p:ph type="sldNum" sz="quarter" idx="12"/>
          </p:nvPr>
        </p:nvSpPr>
        <p:spPr/>
        <p:txBody>
          <a:bodyPr/>
          <a:lstStyle/>
          <a:p>
            <a:pPr rtl="0"/>
            <a:fld id="{8D581BC7-E183-40DB-AC97-C19EA4EB8894}" type="slidenum">
              <a:rPr lang="fr-FR" noProof="0" smtClean="0"/>
              <a:t>12</a:t>
            </a:fld>
            <a:endParaRPr lang="fr-FR" noProof="0" dirty="0"/>
          </a:p>
        </p:txBody>
      </p:sp>
    </p:spTree>
    <p:extLst>
      <p:ext uri="{BB962C8B-B14F-4D97-AF65-F5344CB8AC3E}">
        <p14:creationId xmlns:p14="http://schemas.microsoft.com/office/powerpoint/2010/main" val="400607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CB059-9E3B-4C24-8E61-717292C2944E}"/>
              </a:ext>
            </a:extLst>
          </p:cNvPr>
          <p:cNvSpPr>
            <a:spLocks noGrp="1"/>
          </p:cNvSpPr>
          <p:nvPr>
            <p:ph type="title"/>
          </p:nvPr>
        </p:nvSpPr>
        <p:spPr>
          <a:xfrm>
            <a:off x="156134" y="2065971"/>
            <a:ext cx="4464049" cy="804338"/>
          </a:xfrm>
        </p:spPr>
        <p:txBody>
          <a:bodyPr rtlCol="0">
            <a:normAutofit/>
          </a:bodyPr>
          <a:lstStyle/>
          <a:p>
            <a:pPr rtl="0"/>
            <a:r>
              <a:rPr lang="fr-FR" sz="4500" dirty="0"/>
              <a:t>VERSION 1</a:t>
            </a:r>
          </a:p>
        </p:txBody>
      </p:sp>
      <p:sp>
        <p:nvSpPr>
          <p:cNvPr id="8" name="Espace réservé du texte 7">
            <a:extLst>
              <a:ext uri="{FF2B5EF4-FFF2-40B4-BE49-F238E27FC236}">
                <a16:creationId xmlns:a16="http://schemas.microsoft.com/office/drawing/2014/main" id="{EEA947F5-DD66-4D26-BA34-D1D8F7CE9010}"/>
              </a:ext>
            </a:extLst>
          </p:cNvPr>
          <p:cNvSpPr>
            <a:spLocks noGrp="1"/>
          </p:cNvSpPr>
          <p:nvPr>
            <p:ph type="body" idx="14"/>
          </p:nvPr>
        </p:nvSpPr>
        <p:spPr/>
        <p:txBody>
          <a:bodyPr rtlCol="0">
            <a:normAutofit/>
          </a:bodyPr>
          <a:lstStyle/>
          <a:p>
            <a:pPr rtl="0"/>
            <a:r>
              <a:rPr lang="fr-FR" sz="2000" dirty="0">
                <a:solidFill>
                  <a:schemeClr val="bg2"/>
                </a:solidFill>
              </a:rPr>
              <a:t>Avance</a:t>
            </a:r>
          </a:p>
          <a:p>
            <a:pPr rtl="0"/>
            <a:r>
              <a:rPr lang="fr-FR" sz="2000" dirty="0">
                <a:solidFill>
                  <a:schemeClr val="bg2"/>
                </a:solidFill>
              </a:rPr>
              <a:t>Cherche à longer les obstacles </a:t>
            </a:r>
          </a:p>
          <a:p>
            <a:pPr rtl="0"/>
            <a:endParaRPr lang="fr-FR" dirty="0"/>
          </a:p>
        </p:txBody>
      </p:sp>
      <p:pic>
        <p:nvPicPr>
          <p:cNvPr id="13" name="Espace réservé d’image 12" descr="Forme d’arrière-plan abstraite">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12" name="Graphique 11" descr="Lecture">
            <a:hlinkClick r:id="rId4"/>
            <a:extLst>
              <a:ext uri="{FF2B5EF4-FFF2-40B4-BE49-F238E27FC236}">
                <a16:creationId xmlns:a16="http://schemas.microsoft.com/office/drawing/2014/main" id="{B27E63F8-5BBD-455E-83BD-E226B2C61B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5778" y="2230535"/>
            <a:ext cx="2028063" cy="2028063"/>
          </a:xfrm>
          <a:prstGeom prst="rect">
            <a:avLst/>
          </a:prstGeom>
        </p:spPr>
      </p:pic>
      <p:sp>
        <p:nvSpPr>
          <p:cNvPr id="3" name="Espace réservé du pied de page 2">
            <a:extLst>
              <a:ext uri="{FF2B5EF4-FFF2-40B4-BE49-F238E27FC236}">
                <a16:creationId xmlns:a16="http://schemas.microsoft.com/office/drawing/2014/main" id="{5C55514E-C415-4D1A-B399-30AAFD7ECD9A}"/>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4" name="Espace réservé du numéro de diapositive 3">
            <a:extLst>
              <a:ext uri="{FF2B5EF4-FFF2-40B4-BE49-F238E27FC236}">
                <a16:creationId xmlns:a16="http://schemas.microsoft.com/office/drawing/2014/main" id="{0FB9E2F9-329E-4E1D-B8AA-6F0A1E461071}"/>
              </a:ext>
            </a:extLst>
          </p:cNvPr>
          <p:cNvSpPr>
            <a:spLocks noGrp="1"/>
          </p:cNvSpPr>
          <p:nvPr>
            <p:ph type="sldNum" sz="quarter" idx="12"/>
          </p:nvPr>
        </p:nvSpPr>
        <p:spPr/>
        <p:txBody>
          <a:bodyPr/>
          <a:lstStyle/>
          <a:p>
            <a:pPr rtl="0"/>
            <a:fld id="{8D581BC7-E183-40DB-AC97-C19EA4EB8894}" type="slidenum">
              <a:rPr lang="fr-FR" noProof="0" smtClean="0"/>
              <a:t>13</a:t>
            </a:fld>
            <a:endParaRPr lang="fr-FR" noProof="0" dirty="0"/>
          </a:p>
        </p:txBody>
      </p:sp>
    </p:spTree>
    <p:extLst>
      <p:ext uri="{BB962C8B-B14F-4D97-AF65-F5344CB8AC3E}">
        <p14:creationId xmlns:p14="http://schemas.microsoft.com/office/powerpoint/2010/main" val="3766803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fr-FR" dirty="0"/>
              <a:t>VERSION 1</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a:xfrm>
            <a:off x="1280331" y="4022781"/>
            <a:ext cx="2944368" cy="328343"/>
          </a:xfrm>
        </p:spPr>
        <p:txBody>
          <a:bodyPr rtlCol="0"/>
          <a:lstStyle/>
          <a:p>
            <a:pPr rtl="0"/>
            <a:r>
              <a:rPr lang="fr-FR" dirty="0"/>
              <a:t>FONCTIONNEMENT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solidFill>
                  <a:schemeClr val="tx1">
                    <a:lumMod val="60000"/>
                    <a:lumOff val="40000"/>
                  </a:schemeClr>
                </a:solidFill>
              </a:rPr>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sp>
        <p:nvSpPr>
          <p:cNvPr id="13" name="Espace réservé du texte 6">
            <a:extLst>
              <a:ext uri="{FF2B5EF4-FFF2-40B4-BE49-F238E27FC236}">
                <a16:creationId xmlns:a16="http://schemas.microsoft.com/office/drawing/2014/main" id="{38B7476D-EF5E-4782-A7C8-941F6F34619B}"/>
              </a:ext>
            </a:extLst>
          </p:cNvPr>
          <p:cNvSpPr>
            <a:spLocks noGrp="1"/>
          </p:cNvSpPr>
          <p:nvPr>
            <p:ph type="body" idx="27"/>
          </p:nvPr>
        </p:nvSpPr>
        <p:spPr>
          <a:xfrm>
            <a:off x="6081168" y="4323258"/>
            <a:ext cx="4830501" cy="1745675"/>
          </a:xfrm>
        </p:spPr>
        <p:txBody>
          <a:bodyPr/>
          <a:lstStyle/>
          <a:p>
            <a:pPr marL="742950" lvl="1" indent="-285750">
              <a:buClr>
                <a:schemeClr val="tx1"/>
              </a:buClr>
              <a:buFont typeface="Courier New" panose="02070309020205020404" pitchFamily="49" charset="0"/>
              <a:buChar char="o"/>
            </a:pPr>
            <a:r>
              <a:rPr lang="fr-FR" dirty="0">
                <a:solidFill>
                  <a:schemeClr val="bg2"/>
                </a:solidFill>
              </a:rPr>
              <a:t>marche arrière </a:t>
            </a:r>
          </a:p>
          <a:p>
            <a:pPr marL="742950" lvl="1" indent="-285750">
              <a:buClr>
                <a:schemeClr val="tx1"/>
              </a:buClr>
              <a:buFont typeface="Courier New" panose="02070309020205020404" pitchFamily="49" charset="0"/>
              <a:buChar char="o"/>
            </a:pPr>
            <a:r>
              <a:rPr lang="fr-FR" dirty="0">
                <a:solidFill>
                  <a:schemeClr val="bg2"/>
                </a:solidFill>
              </a:rPr>
              <a:t>Demi-tour</a:t>
            </a:r>
          </a:p>
          <a:p>
            <a:pPr marL="742950" lvl="1" indent="-285750">
              <a:buClr>
                <a:schemeClr val="tx1"/>
              </a:buClr>
              <a:buFont typeface="Courier New" panose="02070309020205020404" pitchFamily="49" charset="0"/>
              <a:buChar char="o"/>
            </a:pPr>
            <a:r>
              <a:rPr lang="fr-FR" dirty="0">
                <a:solidFill>
                  <a:schemeClr val="bg2"/>
                </a:solidFill>
              </a:rPr>
              <a:t>Détection </a:t>
            </a:r>
          </a:p>
          <a:p>
            <a:endParaRPr lang="fr-FR" dirty="0"/>
          </a:p>
        </p:txBody>
      </p:sp>
      <p:pic>
        <p:nvPicPr>
          <p:cNvPr id="7" name="Graphique 6" descr="Engrenages">
            <a:extLst>
              <a:ext uri="{FF2B5EF4-FFF2-40B4-BE49-F238E27FC236}">
                <a16:creationId xmlns:a16="http://schemas.microsoft.com/office/drawing/2014/main" id="{0B47522A-175A-4CB5-99C5-852717F8D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0299" y="4657722"/>
            <a:ext cx="914400" cy="914400"/>
          </a:xfrm>
          <a:prstGeom prst="rect">
            <a:avLst/>
          </a:prstGeom>
        </p:spPr>
      </p:pic>
      <p:sp>
        <p:nvSpPr>
          <p:cNvPr id="8" name="Espace réservé du pied de page 7">
            <a:extLst>
              <a:ext uri="{FF2B5EF4-FFF2-40B4-BE49-F238E27FC236}">
                <a16:creationId xmlns:a16="http://schemas.microsoft.com/office/drawing/2014/main" id="{6F3D89AE-7567-418E-80FD-FAC2C06F18B7}"/>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11" name="Espace réservé du numéro de diapositive 10">
            <a:extLst>
              <a:ext uri="{FF2B5EF4-FFF2-40B4-BE49-F238E27FC236}">
                <a16:creationId xmlns:a16="http://schemas.microsoft.com/office/drawing/2014/main" id="{A272A336-8D07-4F49-B8C2-38C8DD870FBB}"/>
              </a:ext>
            </a:extLst>
          </p:cNvPr>
          <p:cNvSpPr>
            <a:spLocks noGrp="1"/>
          </p:cNvSpPr>
          <p:nvPr>
            <p:ph type="sldNum" sz="quarter" idx="12"/>
          </p:nvPr>
        </p:nvSpPr>
        <p:spPr/>
        <p:txBody>
          <a:bodyPr/>
          <a:lstStyle/>
          <a:p>
            <a:pPr rtl="0"/>
            <a:fld id="{8D581BC7-E183-40DB-AC97-C19EA4EB8894}" type="slidenum">
              <a:rPr lang="fr-FR" noProof="0" smtClean="0"/>
              <a:t>14</a:t>
            </a:fld>
            <a:endParaRPr lang="fr-FR" noProof="0" dirty="0"/>
          </a:p>
        </p:txBody>
      </p:sp>
    </p:spTree>
    <p:extLst>
      <p:ext uri="{BB962C8B-B14F-4D97-AF65-F5344CB8AC3E}">
        <p14:creationId xmlns:p14="http://schemas.microsoft.com/office/powerpoint/2010/main" val="3992834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fr-FR" dirty="0"/>
              <a:t>VERSION 1</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a:ln>
            <a:solidFill>
              <a:schemeClr val="tx1">
                <a:lumMod val="40000"/>
                <a:lumOff val="60000"/>
              </a:schemeClr>
            </a:solidFill>
          </a:ln>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a:xfrm>
            <a:off x="718445" y="3912308"/>
            <a:ext cx="3222243" cy="500954"/>
          </a:xfrm>
        </p:spPr>
        <p:txBody>
          <a:bodyPr rtlCol="0"/>
          <a:lstStyle/>
          <a:p>
            <a:pPr rtl="0"/>
            <a:r>
              <a:rPr lang="fr-FR" dirty="0"/>
              <a:t>Parallèle à l’objet ?</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812137"/>
            <a:ext cx="978408" cy="978408"/>
          </a:xfrm>
        </p:spPr>
        <p:txBody>
          <a:bodyPr rtlCol="0"/>
          <a:lstStyle/>
          <a:p>
            <a:pPr rtl="0"/>
            <a:r>
              <a:rPr lang="fr-FR" dirty="0">
                <a:solidFill>
                  <a:schemeClr val="tx1">
                    <a:lumMod val="60000"/>
                    <a:lumOff val="40000"/>
                  </a:schemeClr>
                </a:solidFill>
              </a:rPr>
              <a:t>3</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7532722" y="4084919"/>
            <a:ext cx="2944368" cy="328343"/>
          </a:xfrm>
        </p:spPr>
        <p:txBody>
          <a:bodyPr rtlCol="0"/>
          <a:lstStyle/>
          <a:p>
            <a:pPr algn="ctr" rtl="0"/>
            <a:r>
              <a:rPr lang="fr-FR" dirty="0"/>
              <a:t>Peut avancer ? </a:t>
            </a:r>
          </a:p>
        </p:txBody>
      </p:sp>
      <p:sp>
        <p:nvSpPr>
          <p:cNvPr id="13" name="Espace réservé du texte 6">
            <a:extLst>
              <a:ext uri="{FF2B5EF4-FFF2-40B4-BE49-F238E27FC236}">
                <a16:creationId xmlns:a16="http://schemas.microsoft.com/office/drawing/2014/main" id="{38B7476D-EF5E-4782-A7C8-941F6F34619B}"/>
              </a:ext>
            </a:extLst>
          </p:cNvPr>
          <p:cNvSpPr>
            <a:spLocks noGrp="1"/>
          </p:cNvSpPr>
          <p:nvPr>
            <p:ph type="body" idx="27"/>
          </p:nvPr>
        </p:nvSpPr>
        <p:spPr>
          <a:xfrm>
            <a:off x="718445" y="4521749"/>
            <a:ext cx="2925877" cy="1263128"/>
          </a:xfrm>
        </p:spPr>
        <p:txBody>
          <a:bodyPr>
            <a:normAutofit fontScale="92500" lnSpcReduction="10000"/>
          </a:bodyPr>
          <a:lstStyle/>
          <a:p>
            <a:pPr marL="285750" indent="-285750">
              <a:buFont typeface="Courier New" panose="02070309020205020404" pitchFamily="49" charset="0"/>
              <a:buChar char="o"/>
            </a:pPr>
            <a:r>
              <a:rPr lang="fr-FR" sz="2000" dirty="0">
                <a:solidFill>
                  <a:schemeClr val="bg2"/>
                </a:solidFill>
              </a:rPr>
              <a:t> Oui </a:t>
            </a:r>
          </a:p>
          <a:p>
            <a:pPr marL="742950" lvl="1" indent="-285750">
              <a:buFont typeface="Courier New" panose="02070309020205020404" pitchFamily="49" charset="0"/>
              <a:buChar char="o"/>
            </a:pPr>
            <a:r>
              <a:rPr lang="fr-FR" dirty="0">
                <a:solidFill>
                  <a:schemeClr val="bg2"/>
                </a:solidFill>
              </a:rPr>
              <a:t>Passe à la suite</a:t>
            </a:r>
          </a:p>
          <a:p>
            <a:pPr marL="285750" indent="-285750">
              <a:buFont typeface="Courier New" panose="02070309020205020404" pitchFamily="49" charset="0"/>
              <a:buChar char="o"/>
            </a:pPr>
            <a:r>
              <a:rPr lang="fr-FR" sz="2000" dirty="0">
                <a:solidFill>
                  <a:schemeClr val="bg2"/>
                </a:solidFill>
              </a:rPr>
              <a:t>Non</a:t>
            </a:r>
          </a:p>
          <a:p>
            <a:pPr marL="742950" lvl="1" indent="-285750">
              <a:buFont typeface="Courier New" panose="02070309020205020404" pitchFamily="49" charset="0"/>
              <a:buChar char="o"/>
            </a:pPr>
            <a:r>
              <a:rPr lang="fr-FR" dirty="0">
                <a:solidFill>
                  <a:schemeClr val="bg2"/>
                </a:solidFill>
              </a:rPr>
              <a:t>Se repositionne</a:t>
            </a:r>
          </a:p>
          <a:p>
            <a:pPr marL="742950" lvl="1" indent="-285750">
              <a:buFont typeface="Courier New" panose="02070309020205020404" pitchFamily="49" charset="0"/>
              <a:buChar char="o"/>
            </a:pPr>
            <a:endParaRPr lang="fr-FR" dirty="0">
              <a:solidFill>
                <a:schemeClr val="bg2"/>
              </a:solidFill>
            </a:endParaRPr>
          </a:p>
          <a:p>
            <a:pPr lvl="1"/>
            <a:endParaRPr lang="fr-FR" dirty="0">
              <a:solidFill>
                <a:schemeClr val="bg2"/>
              </a:solidFill>
            </a:endParaRPr>
          </a:p>
        </p:txBody>
      </p:sp>
      <p:sp>
        <p:nvSpPr>
          <p:cNvPr id="15" name="Espace réservé du texte 11">
            <a:extLst>
              <a:ext uri="{FF2B5EF4-FFF2-40B4-BE49-F238E27FC236}">
                <a16:creationId xmlns:a16="http://schemas.microsoft.com/office/drawing/2014/main" id="{403C5C8A-F2D6-4B76-B71D-D52B40A0B311}"/>
              </a:ext>
            </a:extLst>
          </p:cNvPr>
          <p:cNvSpPr txBox="1">
            <a:spLocks/>
          </p:cNvSpPr>
          <p:nvPr/>
        </p:nvSpPr>
        <p:spPr>
          <a:xfrm>
            <a:off x="4900882" y="2790086"/>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tx1">
                    <a:lumMod val="60000"/>
                    <a:lumOff val="40000"/>
                  </a:schemeClr>
                </a:solidFill>
              </a:rPr>
              <a:t>2</a:t>
            </a:r>
          </a:p>
        </p:txBody>
      </p:sp>
      <p:sp>
        <p:nvSpPr>
          <p:cNvPr id="17" name="Espace réservé du texte 8">
            <a:extLst>
              <a:ext uri="{FF2B5EF4-FFF2-40B4-BE49-F238E27FC236}">
                <a16:creationId xmlns:a16="http://schemas.microsoft.com/office/drawing/2014/main" id="{1B27C98E-BB35-4D12-86FB-CAC14AF606B4}"/>
              </a:ext>
            </a:extLst>
          </p:cNvPr>
          <p:cNvSpPr txBox="1">
            <a:spLocks/>
          </p:cNvSpPr>
          <p:nvPr/>
        </p:nvSpPr>
        <p:spPr>
          <a:xfrm>
            <a:off x="3770334" y="3912308"/>
            <a:ext cx="4175182" cy="500954"/>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t>Objets sur les côtés trop proches ?</a:t>
            </a:r>
          </a:p>
        </p:txBody>
      </p:sp>
      <p:sp>
        <p:nvSpPr>
          <p:cNvPr id="18" name="Espace réservé du texte 6">
            <a:extLst>
              <a:ext uri="{FF2B5EF4-FFF2-40B4-BE49-F238E27FC236}">
                <a16:creationId xmlns:a16="http://schemas.microsoft.com/office/drawing/2014/main" id="{4A7635AB-56B7-4770-A141-D2F1FFF20940}"/>
              </a:ext>
            </a:extLst>
          </p:cNvPr>
          <p:cNvSpPr txBox="1">
            <a:spLocks/>
          </p:cNvSpPr>
          <p:nvPr/>
        </p:nvSpPr>
        <p:spPr>
          <a:xfrm>
            <a:off x="4268168" y="4507105"/>
            <a:ext cx="2925877" cy="1277772"/>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dirty="0">
                <a:solidFill>
                  <a:schemeClr val="bg2"/>
                </a:solidFill>
              </a:rPr>
              <a:t> Oui </a:t>
            </a:r>
          </a:p>
          <a:p>
            <a:pPr marL="742950" lvl="1" indent="-285750">
              <a:buFont typeface="Courier New" panose="02070309020205020404" pitchFamily="49" charset="0"/>
              <a:buChar char="o"/>
            </a:pPr>
            <a:r>
              <a:rPr lang="fr-FR" dirty="0">
                <a:solidFill>
                  <a:schemeClr val="bg2"/>
                </a:solidFill>
              </a:rPr>
              <a:t>Évite </a:t>
            </a:r>
          </a:p>
          <a:p>
            <a:pPr marL="285750" indent="-285750">
              <a:buFont typeface="Courier New" panose="02070309020205020404" pitchFamily="49" charset="0"/>
              <a:buChar char="o"/>
            </a:pPr>
            <a:r>
              <a:rPr lang="fr-FR" sz="2000" dirty="0">
                <a:solidFill>
                  <a:schemeClr val="bg2"/>
                </a:solidFill>
              </a:rPr>
              <a:t>Non</a:t>
            </a:r>
          </a:p>
          <a:p>
            <a:pPr marL="742950" lvl="1" indent="-285750">
              <a:buFont typeface="Courier New" panose="02070309020205020404" pitchFamily="49" charset="0"/>
              <a:buChar char="o"/>
            </a:pPr>
            <a:r>
              <a:rPr lang="fr-FR" dirty="0">
                <a:solidFill>
                  <a:schemeClr val="bg2"/>
                </a:solidFill>
              </a:rPr>
              <a:t>Avance </a:t>
            </a:r>
          </a:p>
          <a:p>
            <a:pPr marL="742950" lvl="1" indent="-285750">
              <a:buFont typeface="Courier New" panose="02070309020205020404" pitchFamily="49" charset="0"/>
              <a:buChar char="o"/>
            </a:pPr>
            <a:endParaRPr lang="fr-FR" dirty="0">
              <a:solidFill>
                <a:schemeClr val="bg2"/>
              </a:solidFill>
            </a:endParaRPr>
          </a:p>
          <a:p>
            <a:pPr lvl="1"/>
            <a:endParaRPr lang="fr-FR" dirty="0">
              <a:solidFill>
                <a:schemeClr val="bg2"/>
              </a:solidFill>
            </a:endParaRPr>
          </a:p>
        </p:txBody>
      </p:sp>
      <p:sp>
        <p:nvSpPr>
          <p:cNvPr id="19" name="Espace réservé du texte 6">
            <a:extLst>
              <a:ext uri="{FF2B5EF4-FFF2-40B4-BE49-F238E27FC236}">
                <a16:creationId xmlns:a16="http://schemas.microsoft.com/office/drawing/2014/main" id="{5C29C9E7-0DE3-444E-A277-B0D740DC9E55}"/>
              </a:ext>
            </a:extLst>
          </p:cNvPr>
          <p:cNvSpPr txBox="1">
            <a:spLocks/>
          </p:cNvSpPr>
          <p:nvPr/>
        </p:nvSpPr>
        <p:spPr>
          <a:xfrm>
            <a:off x="8259706" y="4507105"/>
            <a:ext cx="2925877" cy="1277772"/>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dirty="0">
                <a:solidFill>
                  <a:schemeClr val="bg2"/>
                </a:solidFill>
              </a:rPr>
              <a:t> Oui </a:t>
            </a:r>
          </a:p>
          <a:p>
            <a:pPr marL="742950" lvl="1" indent="-285750">
              <a:buFont typeface="Courier New" panose="02070309020205020404" pitchFamily="49" charset="0"/>
              <a:buChar char="o"/>
            </a:pPr>
            <a:r>
              <a:rPr lang="fr-FR" dirty="0">
                <a:solidFill>
                  <a:schemeClr val="bg2"/>
                </a:solidFill>
              </a:rPr>
              <a:t>Avance  </a:t>
            </a:r>
          </a:p>
          <a:p>
            <a:pPr marL="285750" indent="-285750">
              <a:buFont typeface="Courier New" panose="02070309020205020404" pitchFamily="49" charset="0"/>
              <a:buChar char="o"/>
            </a:pPr>
            <a:r>
              <a:rPr lang="fr-FR" sz="2000" dirty="0">
                <a:solidFill>
                  <a:schemeClr val="bg2"/>
                </a:solidFill>
              </a:rPr>
              <a:t>Non</a:t>
            </a:r>
          </a:p>
          <a:p>
            <a:pPr marL="742950" lvl="1" indent="-285750">
              <a:buFont typeface="Courier New" panose="02070309020205020404" pitchFamily="49" charset="0"/>
              <a:buChar char="o"/>
            </a:pPr>
            <a:r>
              <a:rPr lang="fr-FR" dirty="0">
                <a:solidFill>
                  <a:schemeClr val="bg2"/>
                </a:solidFill>
              </a:rPr>
              <a:t>Recule  </a:t>
            </a:r>
          </a:p>
          <a:p>
            <a:pPr marL="742950" lvl="1" indent="-285750">
              <a:buFont typeface="Courier New" panose="02070309020205020404" pitchFamily="49" charset="0"/>
              <a:buChar char="o"/>
            </a:pPr>
            <a:endParaRPr lang="fr-FR" dirty="0">
              <a:solidFill>
                <a:schemeClr val="bg2"/>
              </a:solidFill>
            </a:endParaRPr>
          </a:p>
          <a:p>
            <a:pPr lvl="1"/>
            <a:endParaRPr lang="fr-FR" dirty="0">
              <a:solidFill>
                <a:schemeClr val="bg2"/>
              </a:solidFill>
            </a:endParaRPr>
          </a:p>
        </p:txBody>
      </p:sp>
      <p:pic>
        <p:nvPicPr>
          <p:cNvPr id="14" name="Graphique 13" descr="Engrenages">
            <a:extLst>
              <a:ext uri="{FF2B5EF4-FFF2-40B4-BE49-F238E27FC236}">
                <a16:creationId xmlns:a16="http://schemas.microsoft.com/office/drawing/2014/main" id="{2D739D6B-82E7-4420-8C04-9F9871776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2297" y="249206"/>
            <a:ext cx="1027409" cy="1027409"/>
          </a:xfrm>
          <a:prstGeom prst="rect">
            <a:avLst/>
          </a:prstGeom>
        </p:spPr>
      </p:pic>
      <p:sp>
        <p:nvSpPr>
          <p:cNvPr id="2" name="Espace réservé du pied de page 1">
            <a:extLst>
              <a:ext uri="{FF2B5EF4-FFF2-40B4-BE49-F238E27FC236}">
                <a16:creationId xmlns:a16="http://schemas.microsoft.com/office/drawing/2014/main" id="{54147185-C3C1-40B1-BA06-61218D60B20B}"/>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CAD756CD-29F0-41D8-9776-EF954A091FC2}"/>
              </a:ext>
            </a:extLst>
          </p:cNvPr>
          <p:cNvSpPr>
            <a:spLocks noGrp="1"/>
          </p:cNvSpPr>
          <p:nvPr>
            <p:ph type="sldNum" sz="quarter" idx="12"/>
          </p:nvPr>
        </p:nvSpPr>
        <p:spPr/>
        <p:txBody>
          <a:bodyPr/>
          <a:lstStyle/>
          <a:p>
            <a:pPr rtl="0"/>
            <a:fld id="{8D581BC7-E183-40DB-AC97-C19EA4EB8894}" type="slidenum">
              <a:rPr lang="fr-FR" noProof="0" smtClean="0"/>
              <a:t>15</a:t>
            </a:fld>
            <a:endParaRPr lang="fr-FR" noProof="0" dirty="0"/>
          </a:p>
        </p:txBody>
      </p:sp>
    </p:spTree>
    <p:extLst>
      <p:ext uri="{BB962C8B-B14F-4D97-AF65-F5344CB8AC3E}">
        <p14:creationId xmlns:p14="http://schemas.microsoft.com/office/powerpoint/2010/main" val="2904015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fr-FR" dirty="0"/>
              <a:t>VERSION 1</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a:xfrm>
            <a:off x="1280331" y="4022781"/>
            <a:ext cx="2944368" cy="328343"/>
          </a:xfrm>
        </p:spPr>
        <p:txBody>
          <a:bodyPr rtlCol="0"/>
          <a:lstStyle/>
          <a:p>
            <a:pPr rtl="0"/>
            <a:r>
              <a:rPr lang="fr-FR" dirty="0"/>
              <a:t>FONCTIONNEMENT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solidFill>
                  <a:schemeClr val="tx1">
                    <a:lumMod val="60000"/>
                    <a:lumOff val="40000"/>
                  </a:schemeClr>
                </a:solidFill>
              </a:rPr>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sp>
        <p:nvSpPr>
          <p:cNvPr id="13" name="Espace réservé du texte 6">
            <a:extLst>
              <a:ext uri="{FF2B5EF4-FFF2-40B4-BE49-F238E27FC236}">
                <a16:creationId xmlns:a16="http://schemas.microsoft.com/office/drawing/2014/main" id="{38B7476D-EF5E-4782-A7C8-941F6F34619B}"/>
              </a:ext>
            </a:extLst>
          </p:cNvPr>
          <p:cNvSpPr>
            <a:spLocks noGrp="1"/>
          </p:cNvSpPr>
          <p:nvPr>
            <p:ph type="body" idx="27"/>
          </p:nvPr>
        </p:nvSpPr>
        <p:spPr>
          <a:xfrm>
            <a:off x="6081168" y="4323258"/>
            <a:ext cx="4830501" cy="1745675"/>
          </a:xfrm>
        </p:spPr>
        <p:txBody>
          <a:bodyPr/>
          <a:lstStyle/>
          <a:p>
            <a:pPr marL="742950" lvl="1" indent="-285750">
              <a:buClr>
                <a:schemeClr val="tx1"/>
              </a:buClr>
              <a:buFont typeface="Courier New" panose="02070309020205020404" pitchFamily="49" charset="0"/>
              <a:buChar char="o"/>
            </a:pPr>
            <a:r>
              <a:rPr lang="fr-FR" dirty="0">
                <a:solidFill>
                  <a:schemeClr val="bg2"/>
                </a:solidFill>
              </a:rPr>
              <a:t>marche arrière </a:t>
            </a:r>
          </a:p>
          <a:p>
            <a:pPr marL="742950" lvl="1" indent="-285750">
              <a:buClr>
                <a:schemeClr val="tx1"/>
              </a:buClr>
              <a:buFont typeface="Courier New" panose="02070309020205020404" pitchFamily="49" charset="0"/>
              <a:buChar char="o"/>
            </a:pPr>
            <a:r>
              <a:rPr lang="fr-FR" dirty="0">
                <a:solidFill>
                  <a:schemeClr val="bg2"/>
                </a:solidFill>
              </a:rPr>
              <a:t>Demi-tour</a:t>
            </a:r>
          </a:p>
          <a:p>
            <a:pPr marL="742950" lvl="1" indent="-285750">
              <a:buClr>
                <a:schemeClr val="tx1"/>
              </a:buClr>
              <a:buFont typeface="Courier New" panose="02070309020205020404" pitchFamily="49" charset="0"/>
              <a:buChar char="o"/>
            </a:pPr>
            <a:r>
              <a:rPr lang="fr-FR" dirty="0">
                <a:solidFill>
                  <a:schemeClr val="bg2"/>
                </a:solidFill>
              </a:rPr>
              <a:t>Détection </a:t>
            </a:r>
          </a:p>
          <a:p>
            <a:endParaRPr lang="fr-FR" dirty="0"/>
          </a:p>
        </p:txBody>
      </p:sp>
      <p:pic>
        <p:nvPicPr>
          <p:cNvPr id="11" name="Graphique 10" descr="Engrenages">
            <a:extLst>
              <a:ext uri="{FF2B5EF4-FFF2-40B4-BE49-F238E27FC236}">
                <a16:creationId xmlns:a16="http://schemas.microsoft.com/office/drawing/2014/main" id="{3558FEB6-BAEB-4A1E-B3A6-5DF5D5A064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0299" y="4657722"/>
            <a:ext cx="914400" cy="914400"/>
          </a:xfrm>
          <a:prstGeom prst="rect">
            <a:avLst/>
          </a:prstGeom>
        </p:spPr>
      </p:pic>
      <p:sp>
        <p:nvSpPr>
          <p:cNvPr id="2" name="Espace réservé du pied de page 1">
            <a:extLst>
              <a:ext uri="{FF2B5EF4-FFF2-40B4-BE49-F238E27FC236}">
                <a16:creationId xmlns:a16="http://schemas.microsoft.com/office/drawing/2014/main" id="{F4D15B5F-7B84-4BBA-BCD0-C51138DF3942}"/>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0F6018DF-AE16-4941-A545-0AEAE6C473AB}"/>
              </a:ext>
            </a:extLst>
          </p:cNvPr>
          <p:cNvSpPr>
            <a:spLocks noGrp="1"/>
          </p:cNvSpPr>
          <p:nvPr>
            <p:ph type="sldNum" sz="quarter" idx="12"/>
          </p:nvPr>
        </p:nvSpPr>
        <p:spPr/>
        <p:txBody>
          <a:bodyPr/>
          <a:lstStyle/>
          <a:p>
            <a:pPr rtl="0"/>
            <a:fld id="{8D581BC7-E183-40DB-AC97-C19EA4EB8894}" type="slidenum">
              <a:rPr lang="fr-FR" noProof="0" smtClean="0"/>
              <a:t>16</a:t>
            </a:fld>
            <a:endParaRPr lang="fr-FR" noProof="0" dirty="0"/>
          </a:p>
        </p:txBody>
      </p:sp>
    </p:spTree>
    <p:extLst>
      <p:ext uri="{BB962C8B-B14F-4D97-AF65-F5344CB8AC3E}">
        <p14:creationId xmlns:p14="http://schemas.microsoft.com/office/powerpoint/2010/main" val="323935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CB059-9E3B-4C24-8E61-717292C2944E}"/>
              </a:ext>
            </a:extLst>
          </p:cNvPr>
          <p:cNvSpPr>
            <a:spLocks noGrp="1"/>
          </p:cNvSpPr>
          <p:nvPr>
            <p:ph type="title"/>
          </p:nvPr>
        </p:nvSpPr>
        <p:spPr>
          <a:xfrm>
            <a:off x="156134" y="2090088"/>
            <a:ext cx="4464049" cy="804338"/>
          </a:xfrm>
        </p:spPr>
        <p:txBody>
          <a:bodyPr rtlCol="0">
            <a:normAutofit/>
          </a:bodyPr>
          <a:lstStyle/>
          <a:p>
            <a:pPr rtl="0"/>
            <a:r>
              <a:rPr lang="fr-FR" sz="4500" dirty="0"/>
              <a:t>VERSION 2</a:t>
            </a:r>
          </a:p>
        </p:txBody>
      </p:sp>
      <p:sp>
        <p:nvSpPr>
          <p:cNvPr id="8" name="Espace réservé du texte 7">
            <a:extLst>
              <a:ext uri="{FF2B5EF4-FFF2-40B4-BE49-F238E27FC236}">
                <a16:creationId xmlns:a16="http://schemas.microsoft.com/office/drawing/2014/main" id="{EEA947F5-DD66-4D26-BA34-D1D8F7CE9010}"/>
              </a:ext>
            </a:extLst>
          </p:cNvPr>
          <p:cNvSpPr>
            <a:spLocks noGrp="1"/>
          </p:cNvSpPr>
          <p:nvPr>
            <p:ph type="body" idx="14"/>
          </p:nvPr>
        </p:nvSpPr>
        <p:spPr>
          <a:xfrm>
            <a:off x="814338" y="3722408"/>
            <a:ext cx="4452987" cy="1328330"/>
          </a:xfrm>
        </p:spPr>
        <p:txBody>
          <a:bodyPr rtlCol="0">
            <a:normAutofit/>
          </a:bodyPr>
          <a:lstStyle/>
          <a:p>
            <a:pPr rtl="0"/>
            <a:r>
              <a:rPr lang="fr-FR" sz="2000" dirty="0">
                <a:solidFill>
                  <a:schemeClr val="bg2"/>
                </a:solidFill>
              </a:rPr>
              <a:t>Avance / demi-tour </a:t>
            </a:r>
          </a:p>
          <a:p>
            <a:pPr rtl="0"/>
            <a:r>
              <a:rPr lang="fr-FR" sz="2000" dirty="0">
                <a:solidFill>
                  <a:schemeClr val="bg2"/>
                </a:solidFill>
              </a:rPr>
              <a:t>Évite les obstacles</a:t>
            </a:r>
          </a:p>
          <a:p>
            <a:pPr rtl="0"/>
            <a:r>
              <a:rPr lang="fr-FR" sz="2000" dirty="0">
                <a:solidFill>
                  <a:schemeClr val="bg2"/>
                </a:solidFill>
              </a:rPr>
              <a:t>Ajuste sa trajectoire</a:t>
            </a:r>
          </a:p>
        </p:txBody>
      </p:sp>
      <p:pic>
        <p:nvPicPr>
          <p:cNvPr id="13" name="Espace réservé d’image 12" descr="Forme d’arrière-plan abstraite">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12" name="Graphique 11" descr="Lecture">
            <a:hlinkClick r:id="rId4"/>
            <a:extLst>
              <a:ext uri="{FF2B5EF4-FFF2-40B4-BE49-F238E27FC236}">
                <a16:creationId xmlns:a16="http://schemas.microsoft.com/office/drawing/2014/main" id="{B27E63F8-5BBD-455E-83BD-E226B2C61B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5778" y="2230535"/>
            <a:ext cx="2028063" cy="2028063"/>
          </a:xfrm>
          <a:prstGeom prst="rect">
            <a:avLst/>
          </a:prstGeom>
        </p:spPr>
      </p:pic>
      <p:sp>
        <p:nvSpPr>
          <p:cNvPr id="3" name="Espace réservé du pied de page 2">
            <a:extLst>
              <a:ext uri="{FF2B5EF4-FFF2-40B4-BE49-F238E27FC236}">
                <a16:creationId xmlns:a16="http://schemas.microsoft.com/office/drawing/2014/main" id="{9A11FC39-B8DA-4690-A47B-7F8C16BD375A}"/>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4" name="Espace réservé du numéro de diapositive 3">
            <a:extLst>
              <a:ext uri="{FF2B5EF4-FFF2-40B4-BE49-F238E27FC236}">
                <a16:creationId xmlns:a16="http://schemas.microsoft.com/office/drawing/2014/main" id="{821A7FC8-0D70-4EBA-A6BA-91A09550193D}"/>
              </a:ext>
            </a:extLst>
          </p:cNvPr>
          <p:cNvSpPr>
            <a:spLocks noGrp="1"/>
          </p:cNvSpPr>
          <p:nvPr>
            <p:ph type="sldNum" sz="quarter" idx="12"/>
          </p:nvPr>
        </p:nvSpPr>
        <p:spPr/>
        <p:txBody>
          <a:bodyPr/>
          <a:lstStyle/>
          <a:p>
            <a:pPr rtl="0"/>
            <a:fld id="{8D581BC7-E183-40DB-AC97-C19EA4EB8894}" type="slidenum">
              <a:rPr lang="fr-FR" noProof="0" smtClean="0"/>
              <a:t>17</a:t>
            </a:fld>
            <a:endParaRPr lang="fr-FR" noProof="0" dirty="0"/>
          </a:p>
        </p:txBody>
      </p:sp>
    </p:spTree>
    <p:extLst>
      <p:ext uri="{BB962C8B-B14F-4D97-AF65-F5344CB8AC3E}">
        <p14:creationId xmlns:p14="http://schemas.microsoft.com/office/powerpoint/2010/main" val="126648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fr-FR" dirty="0"/>
              <a:t>VERSION 2</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a:xfrm>
            <a:off x="1226927" y="2760518"/>
            <a:ext cx="978408" cy="978408"/>
          </a:xfrm>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p:txBody>
          <a:bodyPr rtlCol="0"/>
          <a:lstStyle/>
          <a:p>
            <a:pPr rtl="0"/>
            <a:r>
              <a:rPr lang="fr-FR" dirty="0"/>
              <a:t>FONCTIONNEMENT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solidFill>
                  <a:schemeClr val="tx1">
                    <a:lumMod val="60000"/>
                    <a:lumOff val="40000"/>
                  </a:schemeClr>
                </a:solidFill>
              </a:rPr>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pic>
        <p:nvPicPr>
          <p:cNvPr id="18" name="Image 17">
            <a:extLst>
              <a:ext uri="{FF2B5EF4-FFF2-40B4-BE49-F238E27FC236}">
                <a16:creationId xmlns:a16="http://schemas.microsoft.com/office/drawing/2014/main" id="{EF745796-687F-4E5F-8E5C-67D2F0BEA1D2}"/>
              </a:ext>
            </a:extLst>
          </p:cNvPr>
          <p:cNvPicPr>
            <a:picLocks noChangeAspect="1"/>
          </p:cNvPicPr>
          <p:nvPr/>
        </p:nvPicPr>
        <p:blipFill>
          <a:blip r:embed="rId3"/>
          <a:stretch>
            <a:fillRect/>
          </a:stretch>
        </p:blipFill>
        <p:spPr>
          <a:xfrm>
            <a:off x="1926946" y="4290172"/>
            <a:ext cx="2944368" cy="1485329"/>
          </a:xfrm>
          <a:prstGeom prst="rect">
            <a:avLst/>
          </a:prstGeom>
        </p:spPr>
      </p:pic>
      <p:sp>
        <p:nvSpPr>
          <p:cNvPr id="15" name="Espace réservé du texte 13">
            <a:extLst>
              <a:ext uri="{FF2B5EF4-FFF2-40B4-BE49-F238E27FC236}">
                <a16:creationId xmlns:a16="http://schemas.microsoft.com/office/drawing/2014/main" id="{314A92ED-1CC8-4CC4-A85D-E4E55C4072ED}"/>
              </a:ext>
            </a:extLst>
          </p:cNvPr>
          <p:cNvSpPr txBox="1">
            <a:spLocks/>
          </p:cNvSpPr>
          <p:nvPr/>
        </p:nvSpPr>
        <p:spPr>
          <a:xfrm>
            <a:off x="6212938" y="4544885"/>
            <a:ext cx="2944368" cy="1419822"/>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dirty="0">
                <a:solidFill>
                  <a:schemeClr val="bg2"/>
                </a:solidFill>
              </a:rPr>
              <a:t>marche arrière</a:t>
            </a:r>
          </a:p>
        </p:txBody>
      </p:sp>
      <p:sp>
        <p:nvSpPr>
          <p:cNvPr id="2" name="Espace réservé du pied de page 1">
            <a:extLst>
              <a:ext uri="{FF2B5EF4-FFF2-40B4-BE49-F238E27FC236}">
                <a16:creationId xmlns:a16="http://schemas.microsoft.com/office/drawing/2014/main" id="{FD14021C-0DAA-4842-BB5A-A23FBB327756}"/>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3F803660-74FF-4170-9254-9D1B8BA955AC}"/>
              </a:ext>
            </a:extLst>
          </p:cNvPr>
          <p:cNvSpPr>
            <a:spLocks noGrp="1"/>
          </p:cNvSpPr>
          <p:nvPr>
            <p:ph type="sldNum" sz="quarter" idx="12"/>
          </p:nvPr>
        </p:nvSpPr>
        <p:spPr/>
        <p:txBody>
          <a:bodyPr/>
          <a:lstStyle/>
          <a:p>
            <a:pPr rtl="0"/>
            <a:fld id="{8D581BC7-E183-40DB-AC97-C19EA4EB8894}" type="slidenum">
              <a:rPr lang="fr-FR" noProof="0" smtClean="0"/>
              <a:t>18</a:t>
            </a:fld>
            <a:endParaRPr lang="fr-FR" noProof="0" dirty="0"/>
          </a:p>
        </p:txBody>
      </p:sp>
    </p:spTree>
    <p:extLst>
      <p:ext uri="{BB962C8B-B14F-4D97-AF65-F5344CB8AC3E}">
        <p14:creationId xmlns:p14="http://schemas.microsoft.com/office/powerpoint/2010/main" val="3888592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a:xfrm>
            <a:off x="1226927" y="2760518"/>
            <a:ext cx="978408" cy="978408"/>
          </a:xfrm>
        </p:spPr>
        <p:txBody>
          <a:bodyPr rtlCol="0"/>
          <a:lstStyle/>
          <a:p>
            <a:pPr rtl="0"/>
            <a:r>
              <a:rPr lang="fr-FR" dirty="0"/>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p:txBody>
          <a:bodyPr rtlCol="0"/>
          <a:lstStyle/>
          <a:p>
            <a:pPr rtl="0"/>
            <a:r>
              <a:rPr lang="fr-FR" dirty="0"/>
              <a:t>FONCTIONEMENT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sp>
        <p:nvSpPr>
          <p:cNvPr id="14" name="Espace réservé du texte 13">
            <a:extLst>
              <a:ext uri="{FF2B5EF4-FFF2-40B4-BE49-F238E27FC236}">
                <a16:creationId xmlns:a16="http://schemas.microsoft.com/office/drawing/2014/main" id="{1A32FF73-A652-43C6-96BD-425851F591BC}"/>
              </a:ext>
            </a:extLst>
          </p:cNvPr>
          <p:cNvSpPr>
            <a:spLocks noGrp="1"/>
          </p:cNvSpPr>
          <p:nvPr>
            <p:ph type="body" idx="30"/>
          </p:nvPr>
        </p:nvSpPr>
        <p:spPr>
          <a:xfrm>
            <a:off x="6060538" y="4392485"/>
            <a:ext cx="2944368" cy="1419822"/>
          </a:xfrm>
        </p:spPr>
        <p:txBody>
          <a:bodyPr rtlCol="0">
            <a:normAutofit/>
          </a:bodyPr>
          <a:lstStyle/>
          <a:p>
            <a:r>
              <a:rPr lang="fr-FR" dirty="0"/>
              <a:t>marche arrière non maîtrisée </a:t>
            </a:r>
          </a:p>
        </p:txBody>
      </p:sp>
      <p:pic>
        <p:nvPicPr>
          <p:cNvPr id="18" name="Image 17">
            <a:extLst>
              <a:ext uri="{FF2B5EF4-FFF2-40B4-BE49-F238E27FC236}">
                <a16:creationId xmlns:a16="http://schemas.microsoft.com/office/drawing/2014/main" id="{EF745796-687F-4E5F-8E5C-67D2F0BEA1D2}"/>
              </a:ext>
            </a:extLst>
          </p:cNvPr>
          <p:cNvPicPr>
            <a:picLocks noChangeAspect="1"/>
          </p:cNvPicPr>
          <p:nvPr/>
        </p:nvPicPr>
        <p:blipFill>
          <a:blip r:embed="rId3"/>
          <a:stretch>
            <a:fillRect/>
          </a:stretch>
        </p:blipFill>
        <p:spPr>
          <a:xfrm>
            <a:off x="1225670" y="701381"/>
            <a:ext cx="9669736" cy="4878036"/>
          </a:xfrm>
          <a:prstGeom prst="rect">
            <a:avLst/>
          </a:prstGeom>
        </p:spPr>
      </p:pic>
      <p:sp>
        <p:nvSpPr>
          <p:cNvPr id="7" name="Espace réservé du pied de page 6">
            <a:extLst>
              <a:ext uri="{FF2B5EF4-FFF2-40B4-BE49-F238E27FC236}">
                <a16:creationId xmlns:a16="http://schemas.microsoft.com/office/drawing/2014/main" id="{84ECDBFE-590F-47D8-BFE7-3D2230230B99}"/>
              </a:ext>
            </a:extLst>
          </p:cNvPr>
          <p:cNvSpPr>
            <a:spLocks noGrp="1"/>
          </p:cNvSpPr>
          <p:nvPr>
            <p:ph type="ftr" sz="quarter" idx="11"/>
          </p:nvPr>
        </p:nvSpPr>
        <p:spPr/>
        <p:txBody>
          <a:bodyPr/>
          <a:lstStyle/>
          <a:p>
            <a:pPr rtl="0"/>
            <a:r>
              <a:rPr lang="fr-FR" noProof="0" dirty="0"/>
              <a:t>Robot explorateur M1 IFI UNS</a:t>
            </a:r>
          </a:p>
        </p:txBody>
      </p:sp>
      <p:sp>
        <p:nvSpPr>
          <p:cNvPr id="8" name="Espace réservé du numéro de diapositive 7">
            <a:extLst>
              <a:ext uri="{FF2B5EF4-FFF2-40B4-BE49-F238E27FC236}">
                <a16:creationId xmlns:a16="http://schemas.microsoft.com/office/drawing/2014/main" id="{921A559E-14BF-4EDE-80C4-0736057B510E}"/>
              </a:ext>
            </a:extLst>
          </p:cNvPr>
          <p:cNvSpPr>
            <a:spLocks noGrp="1"/>
          </p:cNvSpPr>
          <p:nvPr>
            <p:ph type="sldNum" sz="quarter" idx="12"/>
          </p:nvPr>
        </p:nvSpPr>
        <p:spPr/>
        <p:txBody>
          <a:bodyPr/>
          <a:lstStyle/>
          <a:p>
            <a:pPr rtl="0"/>
            <a:fld id="{8D581BC7-E183-40DB-AC97-C19EA4EB8894}" type="slidenum">
              <a:rPr lang="fr-FR" noProof="0" smtClean="0"/>
              <a:t>19</a:t>
            </a:fld>
            <a:endParaRPr lang="fr-FR" noProof="0" dirty="0"/>
          </a:p>
        </p:txBody>
      </p:sp>
    </p:spTree>
    <p:extLst>
      <p:ext uri="{BB962C8B-B14F-4D97-AF65-F5344CB8AC3E}">
        <p14:creationId xmlns:p14="http://schemas.microsoft.com/office/powerpoint/2010/main" val="3017752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493042-5AE0-45BE-ADF7-928C67A00B04}"/>
              </a:ext>
            </a:extLst>
          </p:cNvPr>
          <p:cNvSpPr>
            <a:spLocks noGrp="1"/>
          </p:cNvSpPr>
          <p:nvPr>
            <p:ph type="title"/>
          </p:nvPr>
        </p:nvSpPr>
        <p:spPr/>
        <p:txBody>
          <a:bodyPr rtlCol="0"/>
          <a:lstStyle/>
          <a:p>
            <a:pPr rtl="0"/>
            <a:r>
              <a:rPr lang="fr-FR" dirty="0"/>
              <a:t>NOTRE</a:t>
            </a:r>
            <a:br>
              <a:rPr lang="fr-FR" dirty="0"/>
            </a:br>
            <a:r>
              <a:rPr lang="fr-FR" dirty="0"/>
              <a:t>ÉQUIPE</a:t>
            </a:r>
          </a:p>
        </p:txBody>
      </p:sp>
      <p:sp>
        <p:nvSpPr>
          <p:cNvPr id="10" name="Espace réservé du texte 9">
            <a:extLst>
              <a:ext uri="{FF2B5EF4-FFF2-40B4-BE49-F238E27FC236}">
                <a16:creationId xmlns:a16="http://schemas.microsoft.com/office/drawing/2014/main" id="{78F98AF3-5CC0-4C1C-95C8-7080E8F227A0}"/>
              </a:ext>
            </a:extLst>
          </p:cNvPr>
          <p:cNvSpPr>
            <a:spLocks noGrp="1"/>
          </p:cNvSpPr>
          <p:nvPr>
            <p:ph type="body" idx="32"/>
          </p:nvPr>
        </p:nvSpPr>
        <p:spPr/>
        <p:txBody>
          <a:bodyPr rtlCol="0">
            <a:normAutofit lnSpcReduction="10000"/>
          </a:bodyPr>
          <a:lstStyle/>
          <a:p>
            <a:pPr rtl="0"/>
            <a:r>
              <a:rPr lang="fr-FR" dirty="0"/>
              <a:t>Yacine</a:t>
            </a:r>
          </a:p>
          <a:p>
            <a:pPr rtl="0"/>
            <a:r>
              <a:rPr lang="fr-FR" dirty="0"/>
              <a:t>Lotfi</a:t>
            </a:r>
          </a:p>
        </p:txBody>
      </p:sp>
      <p:pic>
        <p:nvPicPr>
          <p:cNvPr id="25" name="Espace réservé d’image 24">
            <a:extLst>
              <a:ext uri="{FF2B5EF4-FFF2-40B4-BE49-F238E27FC236}">
                <a16:creationId xmlns:a16="http://schemas.microsoft.com/office/drawing/2014/main" id="{266E5B63-726C-4BAE-818C-574FCAA7C4B9}"/>
              </a:ext>
            </a:extLst>
          </p:cNvPr>
          <p:cNvPicPr>
            <a:picLocks noGrp="1" noChangeAspect="1"/>
          </p:cNvPicPr>
          <p:nvPr>
            <p:ph type="pic" sz="quarter" idx="35"/>
          </p:nvPr>
        </p:nvPicPr>
        <p:blipFill>
          <a:blip r:embed="rId3"/>
          <a:stretch>
            <a:fillRect/>
          </a:stretch>
        </p:blipFill>
        <p:spPr>
          <a:xfrm>
            <a:off x="6629072" y="1179843"/>
            <a:ext cx="2066544" cy="2066544"/>
          </a:xfrm>
        </p:spPr>
      </p:pic>
      <p:sp>
        <p:nvSpPr>
          <p:cNvPr id="19" name="Espace réservé du texte 18">
            <a:extLst>
              <a:ext uri="{FF2B5EF4-FFF2-40B4-BE49-F238E27FC236}">
                <a16:creationId xmlns:a16="http://schemas.microsoft.com/office/drawing/2014/main" id="{0D997D53-CF01-4DFB-BF60-A1C0E441E3ED}"/>
              </a:ext>
            </a:extLst>
          </p:cNvPr>
          <p:cNvSpPr>
            <a:spLocks noGrp="1"/>
          </p:cNvSpPr>
          <p:nvPr>
            <p:ph type="body" idx="41"/>
          </p:nvPr>
        </p:nvSpPr>
        <p:spPr/>
        <p:txBody>
          <a:bodyPr rtlCol="0"/>
          <a:lstStyle/>
          <a:p>
            <a:pPr rtl="0"/>
            <a:r>
              <a:rPr lang="fr-FR" dirty="0"/>
              <a:t>Chloé</a:t>
            </a:r>
            <a:br>
              <a:rPr lang="fr-FR" dirty="0"/>
            </a:br>
            <a:r>
              <a:rPr lang="fr-FR" dirty="0"/>
              <a:t>Maccarinelli</a:t>
            </a:r>
          </a:p>
        </p:txBody>
      </p:sp>
      <p:sp>
        <p:nvSpPr>
          <p:cNvPr id="16" name="Espace réservé du texte 15">
            <a:extLst>
              <a:ext uri="{FF2B5EF4-FFF2-40B4-BE49-F238E27FC236}">
                <a16:creationId xmlns:a16="http://schemas.microsoft.com/office/drawing/2014/main" id="{2CF8C6EE-D14B-4593-90D6-CA24946F3DC4}"/>
              </a:ext>
            </a:extLst>
          </p:cNvPr>
          <p:cNvSpPr>
            <a:spLocks noGrp="1"/>
          </p:cNvSpPr>
          <p:nvPr>
            <p:ph type="body" idx="38"/>
          </p:nvPr>
        </p:nvSpPr>
        <p:spPr/>
        <p:txBody>
          <a:bodyPr rtlCol="0"/>
          <a:lstStyle/>
          <a:p>
            <a:pPr rtl="0"/>
            <a:r>
              <a:rPr lang="fr-FR" dirty="0"/>
              <a:t>Pierre</a:t>
            </a:r>
            <a:br>
              <a:rPr lang="fr-FR" dirty="0"/>
            </a:br>
            <a:r>
              <a:rPr lang="fr-FR" dirty="0"/>
              <a:t>Marion</a:t>
            </a:r>
          </a:p>
        </p:txBody>
      </p:sp>
      <p:pic>
        <p:nvPicPr>
          <p:cNvPr id="4" name="Espace réservé pour une image  3" descr="Une image contenant personne, extérieur, homme, arbre&#10;&#10;Description générée avec un niveau de confiance très élevé">
            <a:extLst>
              <a:ext uri="{FF2B5EF4-FFF2-40B4-BE49-F238E27FC236}">
                <a16:creationId xmlns:a16="http://schemas.microsoft.com/office/drawing/2014/main" id="{F3A1593D-9D22-4AC5-9AFC-008A87E1C47B}"/>
              </a:ext>
            </a:extLst>
          </p:cNvPr>
          <p:cNvPicPr>
            <a:picLocks noGrp="1" noChangeAspect="1"/>
          </p:cNvPicPr>
          <p:nvPr>
            <p:ph type="pic" sz="quarter" idx="33"/>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rcRect t="6762" b="6762"/>
          <a:stretch>
            <a:fillRect/>
          </a:stretch>
        </p:blipFill>
        <p:spPr/>
      </p:pic>
      <p:pic>
        <p:nvPicPr>
          <p:cNvPr id="7" name="Espace réservé pour une image  6" descr="Une image contenant personne, homme, cravate, portant&#10;&#10;Description générée avec un niveau de confiance très élevé">
            <a:extLst>
              <a:ext uri="{FF2B5EF4-FFF2-40B4-BE49-F238E27FC236}">
                <a16:creationId xmlns:a16="http://schemas.microsoft.com/office/drawing/2014/main" id="{45CFCD9F-D9F3-47D7-95AF-147A48937D80}"/>
              </a:ext>
            </a:extLst>
          </p:cNvPr>
          <p:cNvPicPr>
            <a:picLocks noGrp="1" noChangeAspect="1"/>
          </p:cNvPicPr>
          <p:nvPr>
            <p:ph type="pic" sz="quarter" idx="34"/>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rcRect t="3874" b="3874"/>
          <a:stretch>
            <a:fillRect/>
          </a:stretch>
        </p:blipFill>
        <p:spPr/>
      </p:pic>
      <p:sp>
        <p:nvSpPr>
          <p:cNvPr id="3" name="Espace réservé du pied de page 2">
            <a:extLst>
              <a:ext uri="{FF2B5EF4-FFF2-40B4-BE49-F238E27FC236}">
                <a16:creationId xmlns:a16="http://schemas.microsoft.com/office/drawing/2014/main" id="{FAB156CC-3D92-4500-B2E3-5A70160884F6}"/>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8" name="Espace réservé du numéro de diapositive 7">
            <a:extLst>
              <a:ext uri="{FF2B5EF4-FFF2-40B4-BE49-F238E27FC236}">
                <a16:creationId xmlns:a16="http://schemas.microsoft.com/office/drawing/2014/main" id="{BA151EAB-CFE5-4614-8464-EC48F4ED6302}"/>
              </a:ext>
            </a:extLst>
          </p:cNvPr>
          <p:cNvSpPr>
            <a:spLocks noGrp="1"/>
          </p:cNvSpPr>
          <p:nvPr>
            <p:ph type="sldNum" sz="quarter" idx="12"/>
          </p:nvPr>
        </p:nvSpPr>
        <p:spPr/>
        <p:txBody>
          <a:bodyPr/>
          <a:lstStyle/>
          <a:p>
            <a:pPr rtl="0"/>
            <a:fld id="{8D581BC7-E183-40DB-AC97-C19EA4EB8894}" type="slidenum">
              <a:rPr lang="fr-FR" noProof="0" smtClean="0"/>
              <a:t>2</a:t>
            </a:fld>
            <a:endParaRPr lang="fr-FR" noProof="0" dirty="0"/>
          </a:p>
        </p:txBody>
      </p:sp>
    </p:spTree>
    <p:extLst>
      <p:ext uri="{BB962C8B-B14F-4D97-AF65-F5344CB8AC3E}">
        <p14:creationId xmlns:p14="http://schemas.microsoft.com/office/powerpoint/2010/main" val="3581376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a:xfrm>
            <a:off x="8354860" y="707529"/>
            <a:ext cx="3060290" cy="569086"/>
          </a:xfrm>
        </p:spPr>
        <p:txBody>
          <a:bodyPr rtlCol="0"/>
          <a:lstStyle/>
          <a:p>
            <a:pPr rtl="0"/>
            <a:r>
              <a:rPr lang="fr-FR" dirty="0"/>
              <a:t>VERSION 2</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a:xfrm>
            <a:off x="1226927" y="2760518"/>
            <a:ext cx="978408" cy="978408"/>
          </a:xfrm>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p:txBody>
          <a:bodyPr rtlCol="0"/>
          <a:lstStyle/>
          <a:p>
            <a:pPr rtl="0"/>
            <a:r>
              <a:rPr lang="fr-FR" dirty="0"/>
              <a:t>FONCTIONNEMENT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solidFill>
                  <a:schemeClr val="tx1">
                    <a:lumMod val="60000"/>
                    <a:lumOff val="40000"/>
                  </a:schemeClr>
                </a:solidFill>
              </a:rPr>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pic>
        <p:nvPicPr>
          <p:cNvPr id="18" name="Image 17">
            <a:extLst>
              <a:ext uri="{FF2B5EF4-FFF2-40B4-BE49-F238E27FC236}">
                <a16:creationId xmlns:a16="http://schemas.microsoft.com/office/drawing/2014/main" id="{EF745796-687F-4E5F-8E5C-67D2F0BEA1D2}"/>
              </a:ext>
            </a:extLst>
          </p:cNvPr>
          <p:cNvPicPr>
            <a:picLocks noChangeAspect="1"/>
          </p:cNvPicPr>
          <p:nvPr/>
        </p:nvPicPr>
        <p:blipFill>
          <a:blip r:embed="rId3"/>
          <a:stretch>
            <a:fillRect/>
          </a:stretch>
        </p:blipFill>
        <p:spPr>
          <a:xfrm>
            <a:off x="1926946" y="4290172"/>
            <a:ext cx="2944368" cy="1485329"/>
          </a:xfrm>
          <a:prstGeom prst="rect">
            <a:avLst/>
          </a:prstGeom>
        </p:spPr>
      </p:pic>
      <p:sp>
        <p:nvSpPr>
          <p:cNvPr id="15" name="Espace réservé du texte 13">
            <a:extLst>
              <a:ext uri="{FF2B5EF4-FFF2-40B4-BE49-F238E27FC236}">
                <a16:creationId xmlns:a16="http://schemas.microsoft.com/office/drawing/2014/main" id="{314A92ED-1CC8-4CC4-A85D-E4E55C4072ED}"/>
              </a:ext>
            </a:extLst>
          </p:cNvPr>
          <p:cNvSpPr txBox="1">
            <a:spLocks/>
          </p:cNvSpPr>
          <p:nvPr/>
        </p:nvSpPr>
        <p:spPr>
          <a:xfrm>
            <a:off x="6212938" y="4544885"/>
            <a:ext cx="2944368" cy="1419822"/>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dirty="0">
                <a:solidFill>
                  <a:schemeClr val="bg2"/>
                </a:solidFill>
              </a:rPr>
              <a:t>marche arrière</a:t>
            </a:r>
          </a:p>
        </p:txBody>
      </p:sp>
      <p:sp>
        <p:nvSpPr>
          <p:cNvPr id="2" name="Espace réservé du pied de page 1">
            <a:extLst>
              <a:ext uri="{FF2B5EF4-FFF2-40B4-BE49-F238E27FC236}">
                <a16:creationId xmlns:a16="http://schemas.microsoft.com/office/drawing/2014/main" id="{0D7E6B17-73B4-4452-973F-F260259F2071}"/>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117798FA-8CB4-4367-BC75-E3CA827184DC}"/>
              </a:ext>
            </a:extLst>
          </p:cNvPr>
          <p:cNvSpPr>
            <a:spLocks noGrp="1"/>
          </p:cNvSpPr>
          <p:nvPr>
            <p:ph type="sldNum" sz="quarter" idx="12"/>
          </p:nvPr>
        </p:nvSpPr>
        <p:spPr/>
        <p:txBody>
          <a:bodyPr/>
          <a:lstStyle/>
          <a:p>
            <a:pPr rtl="0"/>
            <a:fld id="{8D581BC7-E183-40DB-AC97-C19EA4EB8894}" type="slidenum">
              <a:rPr lang="fr-FR" noProof="0" smtClean="0"/>
              <a:t>20</a:t>
            </a:fld>
            <a:endParaRPr lang="fr-FR" noProof="0" dirty="0"/>
          </a:p>
        </p:txBody>
      </p:sp>
    </p:spTree>
    <p:extLst>
      <p:ext uri="{BB962C8B-B14F-4D97-AF65-F5344CB8AC3E}">
        <p14:creationId xmlns:p14="http://schemas.microsoft.com/office/powerpoint/2010/main" val="1370773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re 66">
            <a:extLst>
              <a:ext uri="{FF2B5EF4-FFF2-40B4-BE49-F238E27FC236}">
                <a16:creationId xmlns:a16="http://schemas.microsoft.com/office/drawing/2014/main" id="{E72CC338-4598-4AF3-B140-D7F632D20BA5}"/>
              </a:ext>
            </a:extLst>
          </p:cNvPr>
          <p:cNvSpPr>
            <a:spLocks noGrp="1"/>
          </p:cNvSpPr>
          <p:nvPr>
            <p:ph type="title"/>
          </p:nvPr>
        </p:nvSpPr>
        <p:spPr>
          <a:xfrm>
            <a:off x="6400317" y="450937"/>
            <a:ext cx="5511935" cy="825678"/>
          </a:xfrm>
        </p:spPr>
        <p:txBody>
          <a:bodyPr rtlCol="0">
            <a:normAutofit/>
          </a:bodyPr>
          <a:lstStyle/>
          <a:p>
            <a:pPr rtl="0"/>
            <a:r>
              <a:rPr lang="fr-FR" dirty="0"/>
              <a:t>ENVOIE DE DONNEES</a:t>
            </a:r>
          </a:p>
        </p:txBody>
      </p:sp>
      <p:sp>
        <p:nvSpPr>
          <p:cNvPr id="9" name="Espace réservé du texte 6">
            <a:extLst>
              <a:ext uri="{FF2B5EF4-FFF2-40B4-BE49-F238E27FC236}">
                <a16:creationId xmlns:a16="http://schemas.microsoft.com/office/drawing/2014/main" id="{EB75A4E6-8250-467D-9E35-70EA5138810C}"/>
              </a:ext>
            </a:extLst>
          </p:cNvPr>
          <p:cNvSpPr txBox="1">
            <a:spLocks/>
          </p:cNvSpPr>
          <p:nvPr/>
        </p:nvSpPr>
        <p:spPr>
          <a:xfrm>
            <a:off x="539514" y="2349554"/>
            <a:ext cx="4561666" cy="36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bg2"/>
                </a:solidFill>
                <a:latin typeface="+mj-lt"/>
              </a:rPr>
              <a:t>MODULE WIFI ESP8266</a:t>
            </a:r>
            <a:endParaRPr lang="fr-FR" sz="3200" b="1" dirty="0">
              <a:solidFill>
                <a:schemeClr val="bg2"/>
              </a:solidFill>
              <a:latin typeface="+mj-lt"/>
            </a:endParaRPr>
          </a:p>
        </p:txBody>
      </p:sp>
      <p:sp>
        <p:nvSpPr>
          <p:cNvPr id="11" name="Espace réservé du texte 4">
            <a:extLst>
              <a:ext uri="{FF2B5EF4-FFF2-40B4-BE49-F238E27FC236}">
                <a16:creationId xmlns:a16="http://schemas.microsoft.com/office/drawing/2014/main" id="{4442AA65-92EC-4F30-B64B-3C1051ED5113}"/>
              </a:ext>
            </a:extLst>
          </p:cNvPr>
          <p:cNvSpPr txBox="1">
            <a:spLocks/>
          </p:cNvSpPr>
          <p:nvPr/>
        </p:nvSpPr>
        <p:spPr>
          <a:xfrm>
            <a:off x="918570" y="3092143"/>
            <a:ext cx="4668037" cy="2403988"/>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b="1" dirty="0">
                <a:solidFill>
                  <a:schemeClr val="bg2"/>
                </a:solidFill>
              </a:rPr>
              <a:t>Envoie de données par requêtes HTTP</a:t>
            </a:r>
          </a:p>
        </p:txBody>
      </p:sp>
      <p:pic>
        <p:nvPicPr>
          <p:cNvPr id="13" name="Image 12" descr="Une image contenant équipement électronique, circuit&#10;&#10;Description générée avec un niveau de confiance très élevé">
            <a:extLst>
              <a:ext uri="{FF2B5EF4-FFF2-40B4-BE49-F238E27FC236}">
                <a16:creationId xmlns:a16="http://schemas.microsoft.com/office/drawing/2014/main" id="{85CCDA66-C748-46FF-A166-C2102A9A2D0C}"/>
              </a:ext>
            </a:extLst>
          </p:cNvPr>
          <p:cNvPicPr>
            <a:picLocks noChangeAspect="1"/>
          </p:cNvPicPr>
          <p:nvPr/>
        </p:nvPicPr>
        <p:blipFill>
          <a:blip r:embed="rId3"/>
          <a:stretch>
            <a:fillRect/>
          </a:stretch>
        </p:blipFill>
        <p:spPr>
          <a:xfrm>
            <a:off x="7090821" y="2271079"/>
            <a:ext cx="3177744" cy="3177744"/>
          </a:xfrm>
          <a:prstGeom prst="rect">
            <a:avLst/>
          </a:prstGeom>
        </p:spPr>
      </p:pic>
      <p:sp>
        <p:nvSpPr>
          <p:cNvPr id="2" name="Espace réservé du pied de page 1">
            <a:extLst>
              <a:ext uri="{FF2B5EF4-FFF2-40B4-BE49-F238E27FC236}">
                <a16:creationId xmlns:a16="http://schemas.microsoft.com/office/drawing/2014/main" id="{3C87D332-0FD7-469B-914F-95DF88550891}"/>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A86A69FE-A621-4557-986B-53B18C27E0CB}"/>
              </a:ext>
            </a:extLst>
          </p:cNvPr>
          <p:cNvSpPr>
            <a:spLocks noGrp="1"/>
          </p:cNvSpPr>
          <p:nvPr>
            <p:ph type="sldNum" sz="quarter" idx="12"/>
          </p:nvPr>
        </p:nvSpPr>
        <p:spPr/>
        <p:txBody>
          <a:bodyPr/>
          <a:lstStyle/>
          <a:p>
            <a:pPr rtl="0"/>
            <a:fld id="{8D581BC7-E183-40DB-AC97-C19EA4EB8894}" type="slidenum">
              <a:rPr lang="fr-FR" noProof="0" smtClean="0"/>
              <a:t>21</a:t>
            </a:fld>
            <a:endParaRPr lang="fr-FR" noProof="0" dirty="0"/>
          </a:p>
        </p:txBody>
      </p:sp>
    </p:spTree>
    <p:extLst>
      <p:ext uri="{BB962C8B-B14F-4D97-AF65-F5344CB8AC3E}">
        <p14:creationId xmlns:p14="http://schemas.microsoft.com/office/powerpoint/2010/main" val="1490205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AA634A5-7FE6-42E8-939A-FEBD82600891}"/>
              </a:ext>
            </a:extLst>
          </p:cNvPr>
          <p:cNvSpPr>
            <a:spLocks noGrp="1"/>
          </p:cNvSpPr>
          <p:nvPr>
            <p:ph type="title"/>
          </p:nvPr>
        </p:nvSpPr>
        <p:spPr>
          <a:xfrm>
            <a:off x="6096000" y="326571"/>
            <a:ext cx="5930096" cy="950044"/>
          </a:xfrm>
        </p:spPr>
        <p:txBody>
          <a:bodyPr rtlCol="0">
            <a:normAutofit/>
          </a:bodyPr>
          <a:lstStyle/>
          <a:p>
            <a:r>
              <a:rPr lang="fr-FR" dirty="0"/>
              <a:t>ENVOIE DE DONNEES</a:t>
            </a:r>
          </a:p>
        </p:txBody>
      </p:sp>
      <p:sp>
        <p:nvSpPr>
          <p:cNvPr id="7" name="Espace réservé du texte 6">
            <a:extLst>
              <a:ext uri="{FF2B5EF4-FFF2-40B4-BE49-F238E27FC236}">
                <a16:creationId xmlns:a16="http://schemas.microsoft.com/office/drawing/2014/main" id="{15FEB1D0-B980-4A7F-A34F-77168570DC57}"/>
              </a:ext>
            </a:extLst>
          </p:cNvPr>
          <p:cNvSpPr>
            <a:spLocks noGrp="1"/>
          </p:cNvSpPr>
          <p:nvPr>
            <p:ph type="body" idx="29"/>
          </p:nvPr>
        </p:nvSpPr>
        <p:spPr/>
        <p:txBody>
          <a:bodyPr/>
          <a:lstStyle/>
          <a:p>
            <a:r>
              <a:rPr lang="fr-FR" dirty="0"/>
              <a:t>PROBLEMES</a:t>
            </a:r>
          </a:p>
        </p:txBody>
      </p:sp>
      <p:sp>
        <p:nvSpPr>
          <p:cNvPr id="14" name="Espace réservé du texte 13">
            <a:extLst>
              <a:ext uri="{FF2B5EF4-FFF2-40B4-BE49-F238E27FC236}">
                <a16:creationId xmlns:a16="http://schemas.microsoft.com/office/drawing/2014/main" id="{B1AA63C8-B8E6-497D-B646-D870CF6DF3BA}"/>
              </a:ext>
            </a:extLst>
          </p:cNvPr>
          <p:cNvSpPr>
            <a:spLocks noGrp="1"/>
          </p:cNvSpPr>
          <p:nvPr>
            <p:ph type="body" idx="31"/>
          </p:nvPr>
        </p:nvSpPr>
        <p:spPr/>
        <p:txBody>
          <a:bodyPr/>
          <a:lstStyle/>
          <a:p>
            <a:r>
              <a:rPr lang="fr-FR" dirty="0"/>
              <a:t>SOLUTIONS</a:t>
            </a:r>
          </a:p>
        </p:txBody>
      </p:sp>
      <p:sp>
        <p:nvSpPr>
          <p:cNvPr id="16" name="Espace réservé du texte 15">
            <a:extLst>
              <a:ext uri="{FF2B5EF4-FFF2-40B4-BE49-F238E27FC236}">
                <a16:creationId xmlns:a16="http://schemas.microsoft.com/office/drawing/2014/main" id="{CE78928D-2558-4E45-B445-665C826B87BC}"/>
              </a:ext>
            </a:extLst>
          </p:cNvPr>
          <p:cNvSpPr>
            <a:spLocks noGrp="1"/>
          </p:cNvSpPr>
          <p:nvPr>
            <p:ph type="body" idx="27"/>
          </p:nvPr>
        </p:nvSpPr>
        <p:spPr>
          <a:xfrm>
            <a:off x="831850" y="3437089"/>
            <a:ext cx="4817836" cy="2248846"/>
          </a:xfrm>
        </p:spPr>
        <p:txBody>
          <a:bodyPr/>
          <a:lstStyle/>
          <a:p>
            <a:r>
              <a:rPr lang="fr-FR" sz="2000" dirty="0">
                <a:solidFill>
                  <a:schemeClr val="bg2"/>
                </a:solidFill>
              </a:rPr>
              <a:t>Réception mais pas de traitement</a:t>
            </a:r>
          </a:p>
          <a:p>
            <a:endParaRPr lang="fr-FR" dirty="0"/>
          </a:p>
        </p:txBody>
      </p:sp>
      <p:sp>
        <p:nvSpPr>
          <p:cNvPr id="18" name="Espace réservé du texte 17">
            <a:extLst>
              <a:ext uri="{FF2B5EF4-FFF2-40B4-BE49-F238E27FC236}">
                <a16:creationId xmlns:a16="http://schemas.microsoft.com/office/drawing/2014/main" id="{25FB8005-8E6A-452F-A3D2-91FCF79C0057}"/>
              </a:ext>
            </a:extLst>
          </p:cNvPr>
          <p:cNvSpPr>
            <a:spLocks noGrp="1"/>
          </p:cNvSpPr>
          <p:nvPr>
            <p:ph type="body" idx="30"/>
          </p:nvPr>
        </p:nvSpPr>
        <p:spPr>
          <a:xfrm>
            <a:off x="6098826" y="3390116"/>
            <a:ext cx="5311245" cy="2248846"/>
          </a:xfrm>
        </p:spPr>
        <p:txBody>
          <a:bodyPr>
            <a:normAutofit/>
          </a:bodyPr>
          <a:lstStyle/>
          <a:p>
            <a:r>
              <a:rPr lang="fr-FR" sz="2000" dirty="0">
                <a:solidFill>
                  <a:schemeClr val="bg2"/>
                </a:solidFill>
              </a:rPr>
              <a:t>Changer de module WIFI	</a:t>
            </a:r>
          </a:p>
          <a:p>
            <a:r>
              <a:rPr lang="fr-FR" sz="2000" dirty="0">
                <a:solidFill>
                  <a:schemeClr val="bg2"/>
                </a:solidFill>
              </a:rPr>
              <a:t>Passer par un module UART (</a:t>
            </a:r>
            <a:r>
              <a:rPr lang="fr-FR" sz="2000" i="1" dirty="0">
                <a:solidFill>
                  <a:schemeClr val="bg2"/>
                </a:solidFill>
              </a:rPr>
              <a:t>Universal </a:t>
            </a:r>
            <a:r>
              <a:rPr lang="fr-FR" sz="2000" i="1" dirty="0" err="1">
                <a:solidFill>
                  <a:schemeClr val="bg2"/>
                </a:solidFill>
              </a:rPr>
              <a:t>Asynchronous</a:t>
            </a:r>
            <a:r>
              <a:rPr lang="fr-FR" sz="2000" i="1" dirty="0">
                <a:solidFill>
                  <a:schemeClr val="bg2"/>
                </a:solidFill>
              </a:rPr>
              <a:t> </a:t>
            </a:r>
            <a:r>
              <a:rPr lang="fr-FR" sz="2000" i="1" dirty="0" err="1">
                <a:solidFill>
                  <a:schemeClr val="bg2"/>
                </a:solidFill>
              </a:rPr>
              <a:t>Receiver</a:t>
            </a:r>
            <a:r>
              <a:rPr lang="fr-FR" sz="2000" i="1" dirty="0">
                <a:solidFill>
                  <a:schemeClr val="bg2"/>
                </a:solidFill>
              </a:rPr>
              <a:t> </a:t>
            </a:r>
            <a:r>
              <a:rPr lang="fr-FR" sz="2000" i="1" dirty="0" err="1">
                <a:solidFill>
                  <a:schemeClr val="bg2"/>
                </a:solidFill>
              </a:rPr>
              <a:t>Transmitter</a:t>
            </a:r>
            <a:r>
              <a:rPr lang="fr-FR" sz="2000" b="1" i="1" dirty="0">
                <a:solidFill>
                  <a:schemeClr val="bg2"/>
                </a:solidFill>
              </a:rPr>
              <a:t>)</a:t>
            </a:r>
            <a:endParaRPr lang="fr-FR" sz="2000" dirty="0">
              <a:solidFill>
                <a:schemeClr val="bg2"/>
              </a:solidFill>
            </a:endParaRPr>
          </a:p>
        </p:txBody>
      </p:sp>
      <p:sp>
        <p:nvSpPr>
          <p:cNvPr id="20" name="Espace réservé du texte 19">
            <a:extLst>
              <a:ext uri="{FF2B5EF4-FFF2-40B4-BE49-F238E27FC236}">
                <a16:creationId xmlns:a16="http://schemas.microsoft.com/office/drawing/2014/main" id="{A5F1AC6F-542F-4662-B69B-ADF2EADE48B1}"/>
              </a:ext>
            </a:extLst>
          </p:cNvPr>
          <p:cNvSpPr>
            <a:spLocks noGrp="1"/>
          </p:cNvSpPr>
          <p:nvPr>
            <p:ph type="body" idx="1"/>
          </p:nvPr>
        </p:nvSpPr>
        <p:spPr/>
        <p:txBody>
          <a:bodyPr>
            <a:normAutofit/>
          </a:bodyPr>
          <a:lstStyle/>
          <a:p>
            <a:r>
              <a:rPr lang="fr-FR" sz="2800" dirty="0">
                <a:solidFill>
                  <a:schemeClr val="tx1">
                    <a:lumMod val="40000"/>
                    <a:lumOff val="60000"/>
                  </a:schemeClr>
                </a:solidFill>
              </a:rPr>
              <a:t>Envoie des données via WIFI</a:t>
            </a:r>
          </a:p>
        </p:txBody>
      </p:sp>
      <p:sp>
        <p:nvSpPr>
          <p:cNvPr id="2" name="Espace réservé du pied de page 1">
            <a:extLst>
              <a:ext uri="{FF2B5EF4-FFF2-40B4-BE49-F238E27FC236}">
                <a16:creationId xmlns:a16="http://schemas.microsoft.com/office/drawing/2014/main" id="{04457971-4D1E-443B-9D23-4A27586E2B33}"/>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53CEED96-BDD0-4A48-B539-7116D542EA44}"/>
              </a:ext>
            </a:extLst>
          </p:cNvPr>
          <p:cNvSpPr>
            <a:spLocks noGrp="1"/>
          </p:cNvSpPr>
          <p:nvPr>
            <p:ph type="sldNum" sz="quarter" idx="12"/>
          </p:nvPr>
        </p:nvSpPr>
        <p:spPr/>
        <p:txBody>
          <a:bodyPr/>
          <a:lstStyle/>
          <a:p>
            <a:pPr rtl="0"/>
            <a:fld id="{8D581BC7-E183-40DB-AC97-C19EA4EB8894}" type="slidenum">
              <a:rPr lang="fr-FR" noProof="0" smtClean="0"/>
              <a:t>22</a:t>
            </a:fld>
            <a:endParaRPr lang="fr-FR" noProof="0" dirty="0"/>
          </a:p>
        </p:txBody>
      </p:sp>
    </p:spTree>
    <p:extLst>
      <p:ext uri="{BB962C8B-B14F-4D97-AF65-F5344CB8AC3E}">
        <p14:creationId xmlns:p14="http://schemas.microsoft.com/office/powerpoint/2010/main" val="26509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FD58093-3447-465E-95EF-B729AAF46026}"/>
              </a:ext>
            </a:extLst>
          </p:cNvPr>
          <p:cNvSpPr>
            <a:spLocks noGrp="1"/>
          </p:cNvSpPr>
          <p:nvPr>
            <p:ph type="title"/>
          </p:nvPr>
        </p:nvSpPr>
        <p:spPr/>
        <p:txBody>
          <a:bodyPr/>
          <a:lstStyle/>
          <a:p>
            <a:r>
              <a:rPr lang="fr-FR" dirty="0"/>
              <a:t>PERSPECTIVES</a:t>
            </a:r>
          </a:p>
        </p:txBody>
      </p:sp>
      <p:sp>
        <p:nvSpPr>
          <p:cNvPr id="5" name="Espace réservé du texte 4">
            <a:extLst>
              <a:ext uri="{FF2B5EF4-FFF2-40B4-BE49-F238E27FC236}">
                <a16:creationId xmlns:a16="http://schemas.microsoft.com/office/drawing/2014/main" id="{6F5643B4-6238-4631-B715-AC6308280728}"/>
              </a:ext>
            </a:extLst>
          </p:cNvPr>
          <p:cNvSpPr>
            <a:spLocks noGrp="1"/>
          </p:cNvSpPr>
          <p:nvPr>
            <p:ph type="body" idx="1"/>
          </p:nvPr>
        </p:nvSpPr>
        <p:spPr>
          <a:xfrm>
            <a:off x="6096000" y="1625821"/>
            <a:ext cx="5733327" cy="978407"/>
          </a:xfrm>
        </p:spPr>
        <p:txBody>
          <a:bodyPr/>
          <a:lstStyle/>
          <a:p>
            <a:r>
              <a:rPr lang="fr-FR" sz="2800" dirty="0">
                <a:solidFill>
                  <a:schemeClr val="tx1">
                    <a:lumMod val="40000"/>
                    <a:lumOff val="60000"/>
                  </a:schemeClr>
                </a:solidFill>
              </a:rPr>
              <a:t>cartographie et localisation simultanée </a:t>
            </a:r>
          </a:p>
          <a:p>
            <a:endParaRPr lang="fr-FR" dirty="0"/>
          </a:p>
        </p:txBody>
      </p:sp>
      <p:sp>
        <p:nvSpPr>
          <p:cNvPr id="7" name="Espace réservé du texte 6">
            <a:extLst>
              <a:ext uri="{FF2B5EF4-FFF2-40B4-BE49-F238E27FC236}">
                <a16:creationId xmlns:a16="http://schemas.microsoft.com/office/drawing/2014/main" id="{7F7466D4-F9F8-4EBC-805B-C607B9458717}"/>
              </a:ext>
            </a:extLst>
          </p:cNvPr>
          <p:cNvSpPr>
            <a:spLocks noGrp="1"/>
          </p:cNvSpPr>
          <p:nvPr>
            <p:ph type="body" idx="27"/>
          </p:nvPr>
        </p:nvSpPr>
        <p:spPr/>
        <p:txBody>
          <a:bodyPr/>
          <a:lstStyle/>
          <a:p>
            <a:pPr lvl="0"/>
            <a:r>
              <a:rPr lang="fr-FR" sz="2000" dirty="0">
                <a:solidFill>
                  <a:schemeClr val="bg2"/>
                </a:solidFill>
              </a:rPr>
              <a:t>L’environnement réel  :</a:t>
            </a:r>
          </a:p>
          <a:p>
            <a:pPr lvl="0"/>
            <a:endParaRPr lang="fr-FR" sz="1800" dirty="0"/>
          </a:p>
          <a:p>
            <a:pPr marL="800100" lvl="1" indent="-342900">
              <a:buFont typeface="Arial" panose="020B0604020202020204" pitchFamily="34" charset="0"/>
              <a:buChar char="•"/>
            </a:pPr>
            <a:r>
              <a:rPr lang="fr-FR" sz="1800" dirty="0">
                <a:solidFill>
                  <a:schemeClr val="tx1">
                    <a:lumMod val="60000"/>
                    <a:lumOff val="40000"/>
                  </a:schemeClr>
                </a:solidFill>
              </a:rPr>
              <a:t>Sols glissants</a:t>
            </a:r>
          </a:p>
          <a:p>
            <a:pPr marL="742950" lvl="1" indent="-285750">
              <a:buFont typeface="Arial" panose="020B0604020202020204" pitchFamily="34" charset="0"/>
              <a:buChar char="•"/>
            </a:pPr>
            <a:r>
              <a:rPr lang="fr-FR" sz="1800" dirty="0">
                <a:solidFill>
                  <a:schemeClr val="tx1">
                    <a:lumMod val="60000"/>
                    <a:lumOff val="40000"/>
                  </a:schemeClr>
                </a:solidFill>
              </a:rPr>
              <a:t>Matériaux des obstacles</a:t>
            </a:r>
          </a:p>
          <a:p>
            <a:pPr marL="742950" lvl="1" indent="-285750">
              <a:buFont typeface="Arial" panose="020B0604020202020204" pitchFamily="34" charset="0"/>
              <a:buChar char="•"/>
            </a:pPr>
            <a:r>
              <a:rPr lang="fr-FR" sz="1800" dirty="0">
                <a:solidFill>
                  <a:schemeClr val="tx1">
                    <a:lumMod val="60000"/>
                    <a:lumOff val="40000"/>
                  </a:schemeClr>
                </a:solidFill>
              </a:rPr>
              <a:t>Qualité des capteurs</a:t>
            </a:r>
          </a:p>
          <a:p>
            <a:pPr marL="742950" lvl="1" indent="-285750">
              <a:buFont typeface="Arial" panose="020B0604020202020204" pitchFamily="34" charset="0"/>
              <a:buChar char="•"/>
            </a:pPr>
            <a:r>
              <a:rPr lang="fr-FR" sz="1800" dirty="0">
                <a:solidFill>
                  <a:schemeClr val="tx1">
                    <a:lumMod val="60000"/>
                    <a:lumOff val="40000"/>
                  </a:schemeClr>
                </a:solidFill>
              </a:rPr>
              <a:t>Erreurs de perceptions</a:t>
            </a:r>
          </a:p>
          <a:p>
            <a:endParaRPr lang="fr-FR" dirty="0"/>
          </a:p>
        </p:txBody>
      </p:sp>
      <p:sp>
        <p:nvSpPr>
          <p:cNvPr id="8" name="Espace réservé du texte 7">
            <a:extLst>
              <a:ext uri="{FF2B5EF4-FFF2-40B4-BE49-F238E27FC236}">
                <a16:creationId xmlns:a16="http://schemas.microsoft.com/office/drawing/2014/main" id="{669995BE-ACE3-40CA-A46B-55EE2FE9934C}"/>
              </a:ext>
            </a:extLst>
          </p:cNvPr>
          <p:cNvSpPr>
            <a:spLocks noGrp="1"/>
          </p:cNvSpPr>
          <p:nvPr>
            <p:ph type="body" idx="29"/>
          </p:nvPr>
        </p:nvSpPr>
        <p:spPr>
          <a:xfrm>
            <a:off x="955889" y="2221094"/>
            <a:ext cx="2915732" cy="864197"/>
          </a:xfrm>
        </p:spPr>
        <p:txBody>
          <a:bodyPr/>
          <a:lstStyle/>
          <a:p>
            <a:r>
              <a:rPr lang="fr-FR" sz="2400" dirty="0"/>
              <a:t>PROBLEMES</a:t>
            </a:r>
          </a:p>
          <a:p>
            <a:endParaRPr lang="fr-FR" dirty="0"/>
          </a:p>
        </p:txBody>
      </p:sp>
      <p:sp>
        <p:nvSpPr>
          <p:cNvPr id="9" name="Espace réservé du texte 8">
            <a:extLst>
              <a:ext uri="{FF2B5EF4-FFF2-40B4-BE49-F238E27FC236}">
                <a16:creationId xmlns:a16="http://schemas.microsoft.com/office/drawing/2014/main" id="{76797EE1-056E-4677-8493-131DB0E451B4}"/>
              </a:ext>
            </a:extLst>
          </p:cNvPr>
          <p:cNvSpPr>
            <a:spLocks noGrp="1"/>
          </p:cNvSpPr>
          <p:nvPr>
            <p:ph type="body" idx="30"/>
          </p:nvPr>
        </p:nvSpPr>
        <p:spPr>
          <a:xfrm>
            <a:off x="5254906" y="3335524"/>
            <a:ext cx="6713317" cy="2248846"/>
          </a:xfrm>
        </p:spPr>
        <p:txBody>
          <a:bodyPr/>
          <a:lstStyle/>
          <a:p>
            <a:r>
              <a:rPr lang="fr-FR" sz="2000" dirty="0">
                <a:solidFill>
                  <a:schemeClr val="bg2"/>
                </a:solidFill>
              </a:rPr>
              <a:t>Filtrage pour fusion de capteurs (FFC) ou filtre de </a:t>
            </a:r>
            <a:r>
              <a:rPr lang="fr-FR" sz="2000" dirty="0" err="1">
                <a:solidFill>
                  <a:schemeClr val="bg2"/>
                </a:solidFill>
              </a:rPr>
              <a:t>Kalman</a:t>
            </a:r>
            <a:endParaRPr lang="fr-FR" sz="2000" dirty="0">
              <a:solidFill>
                <a:schemeClr val="bg2"/>
              </a:solidFill>
            </a:endParaRPr>
          </a:p>
          <a:p>
            <a:endParaRPr lang="fr-FR" dirty="0"/>
          </a:p>
        </p:txBody>
      </p:sp>
      <p:sp>
        <p:nvSpPr>
          <p:cNvPr id="10" name="Espace réservé du texte 9">
            <a:extLst>
              <a:ext uri="{FF2B5EF4-FFF2-40B4-BE49-F238E27FC236}">
                <a16:creationId xmlns:a16="http://schemas.microsoft.com/office/drawing/2014/main" id="{EB5579F8-4443-474B-8DF5-E42FD24E2911}"/>
              </a:ext>
            </a:extLst>
          </p:cNvPr>
          <p:cNvSpPr>
            <a:spLocks noGrp="1"/>
          </p:cNvSpPr>
          <p:nvPr>
            <p:ph type="body" idx="31"/>
          </p:nvPr>
        </p:nvSpPr>
        <p:spPr>
          <a:xfrm>
            <a:off x="6098826" y="2221094"/>
            <a:ext cx="2915732" cy="864197"/>
          </a:xfrm>
        </p:spPr>
        <p:txBody>
          <a:bodyPr/>
          <a:lstStyle/>
          <a:p>
            <a:r>
              <a:rPr lang="fr-FR" sz="2400" dirty="0"/>
              <a:t>SOLUTIONS</a:t>
            </a:r>
          </a:p>
          <a:p>
            <a:endParaRPr lang="fr-FR" dirty="0"/>
          </a:p>
        </p:txBody>
      </p:sp>
      <p:pic>
        <p:nvPicPr>
          <p:cNvPr id="11" name="Image 10">
            <a:extLst>
              <a:ext uri="{FF2B5EF4-FFF2-40B4-BE49-F238E27FC236}">
                <a16:creationId xmlns:a16="http://schemas.microsoft.com/office/drawing/2014/main" id="{244707ED-171D-41B8-8CD2-2856928B1F82}"/>
              </a:ext>
            </a:extLst>
          </p:cNvPr>
          <p:cNvPicPr/>
          <p:nvPr/>
        </p:nvPicPr>
        <p:blipFill>
          <a:blip r:embed="rId3"/>
          <a:stretch>
            <a:fillRect/>
          </a:stretch>
        </p:blipFill>
        <p:spPr>
          <a:xfrm>
            <a:off x="7538561" y="3956653"/>
            <a:ext cx="1813782" cy="1209236"/>
          </a:xfrm>
          <a:prstGeom prst="rect">
            <a:avLst/>
          </a:prstGeom>
          <a:ln>
            <a:solidFill>
              <a:schemeClr val="tx1"/>
            </a:solidFill>
          </a:ln>
        </p:spPr>
      </p:pic>
      <p:sp>
        <p:nvSpPr>
          <p:cNvPr id="6" name="Espace réservé du pied de page 5">
            <a:extLst>
              <a:ext uri="{FF2B5EF4-FFF2-40B4-BE49-F238E27FC236}">
                <a16:creationId xmlns:a16="http://schemas.microsoft.com/office/drawing/2014/main" id="{0D3728A2-82E6-48C1-A4A7-7722E7FA2880}"/>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12" name="Espace réservé du numéro de diapositive 11">
            <a:extLst>
              <a:ext uri="{FF2B5EF4-FFF2-40B4-BE49-F238E27FC236}">
                <a16:creationId xmlns:a16="http://schemas.microsoft.com/office/drawing/2014/main" id="{2A11AD88-B16E-484E-96BB-64C2D75D81E6}"/>
              </a:ext>
            </a:extLst>
          </p:cNvPr>
          <p:cNvSpPr>
            <a:spLocks noGrp="1"/>
          </p:cNvSpPr>
          <p:nvPr>
            <p:ph type="sldNum" sz="quarter" idx="12"/>
          </p:nvPr>
        </p:nvSpPr>
        <p:spPr/>
        <p:txBody>
          <a:bodyPr/>
          <a:lstStyle/>
          <a:p>
            <a:pPr rtl="0"/>
            <a:fld id="{8D581BC7-E183-40DB-AC97-C19EA4EB8894}" type="slidenum">
              <a:rPr lang="fr-FR" noProof="0" smtClean="0"/>
              <a:t>23</a:t>
            </a:fld>
            <a:endParaRPr lang="fr-FR" noProof="0" dirty="0"/>
          </a:p>
        </p:txBody>
      </p:sp>
    </p:spTree>
    <p:extLst>
      <p:ext uri="{BB962C8B-B14F-4D97-AF65-F5344CB8AC3E}">
        <p14:creationId xmlns:p14="http://schemas.microsoft.com/office/powerpoint/2010/main" val="2708652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6EE4C9D6-9B73-440D-A352-3476755A17F0}"/>
              </a:ext>
            </a:extLst>
          </p:cNvPr>
          <p:cNvPicPr/>
          <p:nvPr/>
        </p:nvPicPr>
        <p:blipFill>
          <a:blip r:embed="rId3"/>
          <a:stretch>
            <a:fillRect/>
          </a:stretch>
        </p:blipFill>
        <p:spPr>
          <a:xfrm>
            <a:off x="1880223" y="881693"/>
            <a:ext cx="8431553" cy="4329133"/>
          </a:xfrm>
          <a:prstGeom prst="rect">
            <a:avLst/>
          </a:prstGeom>
          <a:ln>
            <a:solidFill>
              <a:schemeClr val="tx1"/>
            </a:solidFill>
          </a:ln>
        </p:spPr>
      </p:pic>
      <p:sp>
        <p:nvSpPr>
          <p:cNvPr id="6" name="Espace réservé du pied de page 5">
            <a:extLst>
              <a:ext uri="{FF2B5EF4-FFF2-40B4-BE49-F238E27FC236}">
                <a16:creationId xmlns:a16="http://schemas.microsoft.com/office/drawing/2014/main" id="{813266E3-3F0D-4DC2-A2C4-18324D7C8F89}"/>
              </a:ext>
            </a:extLst>
          </p:cNvPr>
          <p:cNvSpPr>
            <a:spLocks noGrp="1"/>
          </p:cNvSpPr>
          <p:nvPr>
            <p:ph type="ftr" sz="quarter" idx="11"/>
          </p:nvPr>
        </p:nvSpPr>
        <p:spPr/>
        <p:txBody>
          <a:bodyPr/>
          <a:lstStyle/>
          <a:p>
            <a:pPr rtl="0"/>
            <a:r>
              <a:rPr lang="fr-FR" noProof="0" dirty="0"/>
              <a:t>Robot explorateur M1 IFI UNS</a:t>
            </a:r>
          </a:p>
        </p:txBody>
      </p:sp>
      <p:sp>
        <p:nvSpPr>
          <p:cNvPr id="7" name="Espace réservé du numéro de diapositive 6">
            <a:extLst>
              <a:ext uri="{FF2B5EF4-FFF2-40B4-BE49-F238E27FC236}">
                <a16:creationId xmlns:a16="http://schemas.microsoft.com/office/drawing/2014/main" id="{EF1B2428-76C2-4F30-A7EF-B312DE840C02}"/>
              </a:ext>
            </a:extLst>
          </p:cNvPr>
          <p:cNvSpPr>
            <a:spLocks noGrp="1"/>
          </p:cNvSpPr>
          <p:nvPr>
            <p:ph type="sldNum" sz="quarter" idx="12"/>
          </p:nvPr>
        </p:nvSpPr>
        <p:spPr/>
        <p:txBody>
          <a:bodyPr/>
          <a:lstStyle/>
          <a:p>
            <a:pPr rtl="0"/>
            <a:fld id="{8D581BC7-E183-40DB-AC97-C19EA4EB8894}" type="slidenum">
              <a:rPr lang="fr-FR" noProof="0" smtClean="0"/>
              <a:t>24</a:t>
            </a:fld>
            <a:endParaRPr lang="fr-FR" noProof="0" dirty="0"/>
          </a:p>
        </p:txBody>
      </p:sp>
    </p:spTree>
    <p:extLst>
      <p:ext uri="{BB962C8B-B14F-4D97-AF65-F5344CB8AC3E}">
        <p14:creationId xmlns:p14="http://schemas.microsoft.com/office/powerpoint/2010/main" val="209471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d’image 19" descr="Forme d’arrière-plan abstraite">
            <a:extLst>
              <a:ext uri="{FF2B5EF4-FFF2-40B4-BE49-F238E27FC236}">
                <a16:creationId xmlns:a16="http://schemas.microsoft.com/office/drawing/2014/main" id="{B9CF847D-0BA8-4D40-B95D-DAC8A415A56D}"/>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5" name="Titre 4">
            <a:extLst>
              <a:ext uri="{FF2B5EF4-FFF2-40B4-BE49-F238E27FC236}">
                <a16:creationId xmlns:a16="http://schemas.microsoft.com/office/drawing/2014/main" id="{953F70E9-6111-446A-BD49-B6A996FA030D}"/>
              </a:ext>
            </a:extLst>
          </p:cNvPr>
          <p:cNvSpPr>
            <a:spLocks noGrp="1"/>
          </p:cNvSpPr>
          <p:nvPr>
            <p:ph type="title"/>
          </p:nvPr>
        </p:nvSpPr>
        <p:spPr/>
        <p:txBody>
          <a:bodyPr rtlCol="0"/>
          <a:lstStyle/>
          <a:p>
            <a:pPr rtl="0"/>
            <a:r>
              <a:rPr lang="fr-FR" dirty="0"/>
              <a:t>CONCLUSION</a:t>
            </a:r>
            <a:endParaRPr lang="en-US" dirty="0"/>
          </a:p>
        </p:txBody>
      </p:sp>
      <p:sp>
        <p:nvSpPr>
          <p:cNvPr id="8" name="Espace réservé du texte 7">
            <a:extLst>
              <a:ext uri="{FF2B5EF4-FFF2-40B4-BE49-F238E27FC236}">
                <a16:creationId xmlns:a16="http://schemas.microsoft.com/office/drawing/2014/main" id="{7F9E6494-1485-4A3D-8CD3-31B5FAC16899}"/>
              </a:ext>
            </a:extLst>
          </p:cNvPr>
          <p:cNvSpPr>
            <a:spLocks noGrp="1"/>
          </p:cNvSpPr>
          <p:nvPr>
            <p:ph type="body" idx="14"/>
          </p:nvPr>
        </p:nvSpPr>
        <p:spPr>
          <a:xfrm>
            <a:off x="6894591" y="2851365"/>
            <a:ext cx="4482996" cy="2432603"/>
          </a:xfrm>
        </p:spPr>
        <p:txBody>
          <a:bodyPr rtlCol="0"/>
          <a:lstStyle/>
          <a:p>
            <a:pPr rtl="0"/>
            <a:r>
              <a:rPr lang="fr-FR" sz="2400" dirty="0">
                <a:solidFill>
                  <a:schemeClr val="bg2"/>
                </a:solidFill>
              </a:rPr>
              <a:t> Prototype fonctionnel</a:t>
            </a:r>
          </a:p>
          <a:p>
            <a:pPr rtl="0"/>
            <a:endParaRPr lang="fr-FR" sz="2400" dirty="0">
              <a:solidFill>
                <a:schemeClr val="bg2"/>
              </a:solidFill>
            </a:endParaRPr>
          </a:p>
          <a:p>
            <a:pPr rtl="0"/>
            <a:endParaRPr lang="fr-FR" sz="2400" dirty="0">
              <a:solidFill>
                <a:schemeClr val="bg2"/>
              </a:solidFill>
            </a:endParaRPr>
          </a:p>
          <a:p>
            <a:pPr rtl="0"/>
            <a:endParaRPr lang="en-US" dirty="0">
              <a:solidFill>
                <a:schemeClr val="bg2"/>
              </a:solidFill>
            </a:endParaRPr>
          </a:p>
        </p:txBody>
      </p:sp>
      <p:pic>
        <p:nvPicPr>
          <p:cNvPr id="9" name="Image 8">
            <a:extLst>
              <a:ext uri="{FF2B5EF4-FFF2-40B4-BE49-F238E27FC236}">
                <a16:creationId xmlns:a16="http://schemas.microsoft.com/office/drawing/2014/main" id="{C1A85AEE-996A-44E8-8B97-7FC54C8F9E4D}"/>
              </a:ext>
            </a:extLst>
          </p:cNvPr>
          <p:cNvPicPr/>
          <p:nvPr/>
        </p:nvPicPr>
        <p:blipFill rotWithShape="1">
          <a:blip r:embed="rId4" cstate="print">
            <a:extLst>
              <a:ext uri="{28A0092B-C50C-407E-A947-70E740481C1C}">
                <a14:useLocalDpi xmlns:a14="http://schemas.microsoft.com/office/drawing/2010/main" val="0"/>
              </a:ext>
            </a:extLst>
          </a:blip>
          <a:srcRect l="28464" r="32460" b="37149"/>
          <a:stretch/>
        </p:blipFill>
        <p:spPr bwMode="auto">
          <a:xfrm>
            <a:off x="8155331" y="3653588"/>
            <a:ext cx="1961515" cy="2016760"/>
          </a:xfrm>
          <a:prstGeom prst="rect">
            <a:avLst/>
          </a:prstGeom>
          <a:noFill/>
          <a:ln>
            <a:solidFill>
              <a:schemeClr val="accent1"/>
            </a:solidFill>
          </a:ln>
          <a:extLst>
            <a:ext uri="{53640926-AAD7-44D8-BBD7-CCE9431645EC}">
              <a14:shadowObscured xmlns:a14="http://schemas.microsoft.com/office/drawing/2010/main"/>
            </a:ext>
          </a:extLst>
        </p:spPr>
      </p:pic>
      <p:sp>
        <p:nvSpPr>
          <p:cNvPr id="2" name="Espace réservé du pied de page 1">
            <a:extLst>
              <a:ext uri="{FF2B5EF4-FFF2-40B4-BE49-F238E27FC236}">
                <a16:creationId xmlns:a16="http://schemas.microsoft.com/office/drawing/2014/main" id="{12E0B8A7-12D2-4A10-9538-2878929089D3}"/>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491D1F12-F89D-4FE5-AF71-11621BF4309F}"/>
              </a:ext>
            </a:extLst>
          </p:cNvPr>
          <p:cNvSpPr>
            <a:spLocks noGrp="1"/>
          </p:cNvSpPr>
          <p:nvPr>
            <p:ph type="sldNum" sz="quarter" idx="12"/>
          </p:nvPr>
        </p:nvSpPr>
        <p:spPr/>
        <p:txBody>
          <a:bodyPr/>
          <a:lstStyle/>
          <a:p>
            <a:pPr rtl="0"/>
            <a:fld id="{8D581BC7-E183-40DB-AC97-C19EA4EB8894}" type="slidenum">
              <a:rPr lang="fr-FR" noProof="0" smtClean="0"/>
              <a:t>25</a:t>
            </a:fld>
            <a:endParaRPr lang="fr-FR" noProof="0" dirty="0"/>
          </a:p>
        </p:txBody>
      </p:sp>
    </p:spTree>
    <p:extLst>
      <p:ext uri="{BB962C8B-B14F-4D97-AF65-F5344CB8AC3E}">
        <p14:creationId xmlns:p14="http://schemas.microsoft.com/office/powerpoint/2010/main" val="202239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B65365-4521-4F81-B6BD-11364F3F1A43}"/>
              </a:ext>
            </a:extLst>
          </p:cNvPr>
          <p:cNvSpPr>
            <a:spLocks noGrp="1"/>
          </p:cNvSpPr>
          <p:nvPr>
            <p:ph type="title"/>
          </p:nvPr>
        </p:nvSpPr>
        <p:spPr>
          <a:xfrm>
            <a:off x="172454" y="1581562"/>
            <a:ext cx="4542422" cy="1855612"/>
          </a:xfrm>
        </p:spPr>
        <p:txBody>
          <a:bodyPr rtlCol="0">
            <a:normAutofit/>
          </a:bodyPr>
          <a:lstStyle/>
          <a:p>
            <a:pPr rtl="0"/>
            <a:r>
              <a:rPr lang="fr-FR" sz="4500" dirty="0"/>
              <a:t>GESTION DE PROJET</a:t>
            </a:r>
          </a:p>
        </p:txBody>
      </p:sp>
      <p:sp>
        <p:nvSpPr>
          <p:cNvPr id="3" name="Espace réservé du texte 2">
            <a:extLst>
              <a:ext uri="{FF2B5EF4-FFF2-40B4-BE49-F238E27FC236}">
                <a16:creationId xmlns:a16="http://schemas.microsoft.com/office/drawing/2014/main" id="{85D5E241-5BDF-4E31-AEE3-F95545B01405}"/>
              </a:ext>
            </a:extLst>
          </p:cNvPr>
          <p:cNvSpPr>
            <a:spLocks noGrp="1"/>
          </p:cNvSpPr>
          <p:nvPr>
            <p:ph type="body" idx="1"/>
          </p:nvPr>
        </p:nvSpPr>
        <p:spPr/>
        <p:txBody>
          <a:bodyPr rtlCol="0">
            <a:normAutofit/>
          </a:bodyPr>
          <a:lstStyle/>
          <a:p>
            <a:pPr rtl="0"/>
            <a:r>
              <a:rPr lang="fr-FR" dirty="0">
                <a:solidFill>
                  <a:schemeClr val="tx1">
                    <a:lumMod val="40000"/>
                    <a:lumOff val="60000"/>
                  </a:schemeClr>
                </a:solidFill>
              </a:rPr>
              <a:t>Implication de chacun en fonction des tâches</a:t>
            </a:r>
          </a:p>
        </p:txBody>
      </p:sp>
      <p:graphicFrame>
        <p:nvGraphicFramePr>
          <p:cNvPr id="8" name="Espace réservé du tableau 7">
            <a:extLst>
              <a:ext uri="{FF2B5EF4-FFF2-40B4-BE49-F238E27FC236}">
                <a16:creationId xmlns:a16="http://schemas.microsoft.com/office/drawing/2014/main" id="{78018EC3-FF4E-4A83-B8F2-CC6348D09A02}"/>
              </a:ext>
            </a:extLst>
          </p:cNvPr>
          <p:cNvGraphicFramePr>
            <a:graphicFrameLocks noGrp="1"/>
          </p:cNvGraphicFramePr>
          <p:nvPr>
            <p:ph type="tbl" sz="quarter" idx="14"/>
            <p:extLst>
              <p:ext uri="{D42A27DB-BD31-4B8C-83A1-F6EECF244321}">
                <p14:modId xmlns:p14="http://schemas.microsoft.com/office/powerpoint/2010/main" val="1410946286"/>
              </p:ext>
            </p:extLst>
          </p:nvPr>
        </p:nvGraphicFramePr>
        <p:xfrm>
          <a:off x="5185611" y="859664"/>
          <a:ext cx="6833936" cy="5670224"/>
        </p:xfrm>
        <a:graphic>
          <a:graphicData uri="http://schemas.openxmlformats.org/drawingml/2006/table">
            <a:tbl>
              <a:tblPr firstRow="1" firstCol="1" bandRow="1">
                <a:tableStyleId>{B301B821-A1FF-4177-AEE7-76D212191A09}</a:tableStyleId>
              </a:tblPr>
              <a:tblGrid>
                <a:gridCol w="2743535">
                  <a:extLst>
                    <a:ext uri="{9D8B030D-6E8A-4147-A177-3AD203B41FA5}">
                      <a16:colId xmlns:a16="http://schemas.microsoft.com/office/drawing/2014/main" val="3064291546"/>
                    </a:ext>
                  </a:extLst>
                </a:gridCol>
                <a:gridCol w="1356416">
                  <a:extLst>
                    <a:ext uri="{9D8B030D-6E8A-4147-A177-3AD203B41FA5}">
                      <a16:colId xmlns:a16="http://schemas.microsoft.com/office/drawing/2014/main" val="3182793222"/>
                    </a:ext>
                  </a:extLst>
                </a:gridCol>
                <a:gridCol w="1362557">
                  <a:extLst>
                    <a:ext uri="{9D8B030D-6E8A-4147-A177-3AD203B41FA5}">
                      <a16:colId xmlns:a16="http://schemas.microsoft.com/office/drawing/2014/main" val="1335742365"/>
                    </a:ext>
                  </a:extLst>
                </a:gridCol>
                <a:gridCol w="1371428">
                  <a:extLst>
                    <a:ext uri="{9D8B030D-6E8A-4147-A177-3AD203B41FA5}">
                      <a16:colId xmlns:a16="http://schemas.microsoft.com/office/drawing/2014/main" val="4064891202"/>
                    </a:ext>
                  </a:extLst>
                </a:gridCol>
              </a:tblGrid>
              <a:tr h="708778">
                <a:tc>
                  <a:txBody>
                    <a:bodyPr/>
                    <a:lstStyle/>
                    <a:p>
                      <a:pPr algn="ctr">
                        <a:lnSpc>
                          <a:spcPct val="115000"/>
                        </a:lnSpc>
                        <a:spcAft>
                          <a:spcPts val="0"/>
                        </a:spcAft>
                      </a:pPr>
                      <a:r>
                        <a:rPr lang="fr-FR" sz="1600" dirty="0">
                          <a:effectLst/>
                          <a:latin typeface="+mj-lt"/>
                        </a:rPr>
                        <a:t> </a:t>
                      </a:r>
                      <a:endParaRPr lang="fr-FR" sz="1600" dirty="0">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r>
                        <a:rPr lang="fr-FR" sz="1600" dirty="0">
                          <a:solidFill>
                            <a:schemeClr val="bg2"/>
                          </a:solidFill>
                          <a:effectLst/>
                          <a:latin typeface="+mj-lt"/>
                        </a:rPr>
                        <a:t>Chloé</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r>
                        <a:rPr lang="fr-FR" sz="1600" dirty="0">
                          <a:solidFill>
                            <a:sysClr val="windowText" lastClr="000000"/>
                          </a:solidFill>
                          <a:effectLst/>
                          <a:latin typeface="+mj-lt"/>
                        </a:rPr>
                        <a:t>Pierre</a:t>
                      </a: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rgbClr val="E7E9E9"/>
                    </a:solidFill>
                  </a:tcPr>
                </a:tc>
                <a:tc>
                  <a:txBody>
                    <a:bodyPr/>
                    <a:lstStyle/>
                    <a:p>
                      <a:pPr algn="ctr">
                        <a:lnSpc>
                          <a:spcPct val="115000"/>
                        </a:lnSpc>
                        <a:spcAft>
                          <a:spcPts val="0"/>
                        </a:spcAft>
                      </a:pPr>
                      <a:r>
                        <a:rPr lang="fr-FR" sz="1600" dirty="0">
                          <a:solidFill>
                            <a:schemeClr val="bg2"/>
                          </a:solidFill>
                          <a:effectLst/>
                          <a:latin typeface="+mj-lt"/>
                        </a:rPr>
                        <a:t>Yacine</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tc>
                <a:extLst>
                  <a:ext uri="{0D108BD9-81ED-4DB2-BD59-A6C34878D82A}">
                    <a16:rowId xmlns:a16="http://schemas.microsoft.com/office/drawing/2014/main" val="1262888412"/>
                  </a:ext>
                </a:extLst>
              </a:tr>
              <a:tr h="708778">
                <a:tc>
                  <a:txBody>
                    <a:bodyPr/>
                    <a:lstStyle/>
                    <a:p>
                      <a:pPr algn="ctr">
                        <a:lnSpc>
                          <a:spcPct val="115000"/>
                        </a:lnSpc>
                        <a:spcAft>
                          <a:spcPts val="0"/>
                        </a:spcAft>
                      </a:pPr>
                      <a:r>
                        <a:rPr lang="fr-FR" sz="1600" dirty="0">
                          <a:solidFill>
                            <a:schemeClr val="bg1"/>
                          </a:solidFill>
                          <a:effectLst/>
                          <a:latin typeface="+mj-lt"/>
                        </a:rPr>
                        <a:t>Création des pièces </a:t>
                      </a:r>
                      <a:endParaRPr lang="fr-FR" sz="1600" dirty="0">
                        <a:solidFill>
                          <a:schemeClr val="bg1"/>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1693993314"/>
                  </a:ext>
                </a:extLst>
              </a:tr>
              <a:tr h="708778">
                <a:tc>
                  <a:txBody>
                    <a:bodyPr/>
                    <a:lstStyle/>
                    <a:p>
                      <a:pPr algn="ctr">
                        <a:lnSpc>
                          <a:spcPct val="115000"/>
                        </a:lnSpc>
                        <a:spcAft>
                          <a:spcPts val="0"/>
                        </a:spcAft>
                      </a:pPr>
                      <a:r>
                        <a:rPr lang="fr-FR" sz="1600" dirty="0">
                          <a:solidFill>
                            <a:schemeClr val="bg2"/>
                          </a:solidFill>
                          <a:effectLst/>
                          <a:latin typeface="+mj-lt"/>
                        </a:rPr>
                        <a:t>Implémentations</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solidFill>
                      <a:srgbClr val="004448"/>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940207686"/>
                  </a:ext>
                </a:extLst>
              </a:tr>
              <a:tr h="708778">
                <a:tc>
                  <a:txBody>
                    <a:bodyPr/>
                    <a:lstStyle/>
                    <a:p>
                      <a:pPr algn="ctr">
                        <a:lnSpc>
                          <a:spcPct val="115000"/>
                        </a:lnSpc>
                        <a:spcAft>
                          <a:spcPts val="0"/>
                        </a:spcAft>
                      </a:pPr>
                      <a:r>
                        <a:rPr lang="fr-FR" sz="1600" dirty="0">
                          <a:solidFill>
                            <a:schemeClr val="bg1"/>
                          </a:solidFill>
                          <a:effectLst/>
                          <a:latin typeface="+mj-lt"/>
                        </a:rPr>
                        <a:t>Tests</a:t>
                      </a:r>
                      <a:endParaRPr lang="fr-FR" sz="1600" dirty="0">
                        <a:solidFill>
                          <a:schemeClr val="bg1"/>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1260080231"/>
                  </a:ext>
                </a:extLst>
              </a:tr>
              <a:tr h="708778">
                <a:tc>
                  <a:txBody>
                    <a:bodyPr/>
                    <a:lstStyle/>
                    <a:p>
                      <a:pPr algn="ctr">
                        <a:lnSpc>
                          <a:spcPct val="115000"/>
                        </a:lnSpc>
                        <a:spcAft>
                          <a:spcPts val="0"/>
                        </a:spcAft>
                      </a:pPr>
                      <a:r>
                        <a:rPr lang="fr-FR" sz="1600" dirty="0">
                          <a:solidFill>
                            <a:schemeClr val="bg2"/>
                          </a:solidFill>
                          <a:effectLst/>
                          <a:latin typeface="+mj-lt"/>
                        </a:rPr>
                        <a:t>Réflexions</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solidFill>
                      <a:srgbClr val="004448"/>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3137001331"/>
                  </a:ext>
                </a:extLst>
              </a:tr>
              <a:tr h="708778">
                <a:tc>
                  <a:txBody>
                    <a:bodyPr/>
                    <a:lstStyle/>
                    <a:p>
                      <a:pPr algn="ctr">
                        <a:lnSpc>
                          <a:spcPct val="115000"/>
                        </a:lnSpc>
                        <a:spcAft>
                          <a:spcPts val="0"/>
                        </a:spcAft>
                      </a:pPr>
                      <a:r>
                        <a:rPr lang="fr-FR" sz="1600" dirty="0">
                          <a:solidFill>
                            <a:schemeClr val="bg1"/>
                          </a:solidFill>
                          <a:effectLst/>
                          <a:latin typeface="+mj-lt"/>
                        </a:rPr>
                        <a:t>Cartographie et localisation </a:t>
                      </a:r>
                      <a:endParaRPr lang="fr-FR" sz="1600" dirty="0">
                        <a:solidFill>
                          <a:schemeClr val="bg1"/>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2373281290"/>
                  </a:ext>
                </a:extLst>
              </a:tr>
              <a:tr h="708778">
                <a:tc>
                  <a:txBody>
                    <a:bodyPr/>
                    <a:lstStyle/>
                    <a:p>
                      <a:pPr algn="ctr">
                        <a:lnSpc>
                          <a:spcPct val="115000"/>
                        </a:lnSpc>
                        <a:spcAft>
                          <a:spcPts val="0"/>
                        </a:spcAft>
                      </a:pPr>
                      <a:r>
                        <a:rPr lang="fr-FR" sz="1600" dirty="0">
                          <a:solidFill>
                            <a:schemeClr val="bg2"/>
                          </a:solidFill>
                          <a:effectLst/>
                          <a:latin typeface="+mj-lt"/>
                        </a:rPr>
                        <a:t>Réception des données</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solidFill>
                      <a:srgbClr val="004448"/>
                    </a:solidFill>
                  </a:tcP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776130327"/>
                  </a:ext>
                </a:extLst>
              </a:tr>
              <a:tr h="708778">
                <a:tc>
                  <a:txBody>
                    <a:bodyPr/>
                    <a:lstStyle/>
                    <a:p>
                      <a:pPr algn="ctr">
                        <a:lnSpc>
                          <a:spcPct val="115000"/>
                        </a:lnSpc>
                        <a:spcAft>
                          <a:spcPts val="0"/>
                        </a:spcAft>
                      </a:pPr>
                      <a:r>
                        <a:rPr lang="fr-FR" sz="1600" dirty="0">
                          <a:solidFill>
                            <a:schemeClr val="bg1"/>
                          </a:solidFill>
                          <a:effectLst/>
                          <a:latin typeface="+mj-lt"/>
                        </a:rPr>
                        <a:t>Rédaction et documentation</a:t>
                      </a:r>
                      <a:endParaRPr lang="fr-FR" sz="1600" dirty="0">
                        <a:solidFill>
                          <a:schemeClr val="bg1"/>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595325496"/>
                  </a:ext>
                </a:extLst>
              </a:tr>
            </a:tbl>
          </a:graphicData>
        </a:graphic>
      </p:graphicFrame>
      <p:pic>
        <p:nvPicPr>
          <p:cNvPr id="37" name="Graphique 36" descr="Visage nerveux sans remplissage">
            <a:extLst>
              <a:ext uri="{FF2B5EF4-FFF2-40B4-BE49-F238E27FC236}">
                <a16:creationId xmlns:a16="http://schemas.microsoft.com/office/drawing/2014/main" id="{73D3C7EE-B2E4-4EE4-ACBA-E1B8B1948B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1414" y="4622880"/>
            <a:ext cx="914400" cy="914400"/>
          </a:xfrm>
          <a:prstGeom prst="rect">
            <a:avLst/>
          </a:prstGeom>
        </p:spPr>
      </p:pic>
      <p:pic>
        <p:nvPicPr>
          <p:cNvPr id="39" name="Graphique 38" descr="Visage souriant sans remplissage">
            <a:extLst>
              <a:ext uri="{FF2B5EF4-FFF2-40B4-BE49-F238E27FC236}">
                <a16:creationId xmlns:a16="http://schemas.microsoft.com/office/drawing/2014/main" id="{D698BA02-5DE2-41F1-B55E-A5F1274E7E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0436" y="4622880"/>
            <a:ext cx="914400" cy="914400"/>
          </a:xfrm>
          <a:prstGeom prst="rect">
            <a:avLst/>
          </a:prstGeom>
        </p:spPr>
      </p:pic>
      <p:pic>
        <p:nvPicPr>
          <p:cNvPr id="41" name="Graphique 40" descr="Visage en colère sans remplissage">
            <a:extLst>
              <a:ext uri="{FF2B5EF4-FFF2-40B4-BE49-F238E27FC236}">
                <a16:creationId xmlns:a16="http://schemas.microsoft.com/office/drawing/2014/main" id="{8885E52F-03BE-47D0-957C-968D06E7C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72392" y="4622880"/>
            <a:ext cx="914400" cy="914400"/>
          </a:xfrm>
          <a:prstGeom prst="rect">
            <a:avLst/>
          </a:prstGeom>
        </p:spPr>
      </p:pic>
      <p:pic>
        <p:nvPicPr>
          <p:cNvPr id="42" name="Graphique 41" descr="Visage souriant sans remplissage">
            <a:extLst>
              <a:ext uri="{FF2B5EF4-FFF2-40B4-BE49-F238E27FC236}">
                <a16:creationId xmlns:a16="http://schemas.microsoft.com/office/drawing/2014/main" id="{D98B8898-9CA7-462D-AAE9-22AB05BD4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9949" y="1581562"/>
            <a:ext cx="674160" cy="674160"/>
          </a:xfrm>
          <a:prstGeom prst="rect">
            <a:avLst/>
          </a:prstGeom>
        </p:spPr>
      </p:pic>
      <p:pic>
        <p:nvPicPr>
          <p:cNvPr id="43" name="Graphique 42" descr="Visage souriant sans remplissage">
            <a:extLst>
              <a:ext uri="{FF2B5EF4-FFF2-40B4-BE49-F238E27FC236}">
                <a16:creationId xmlns:a16="http://schemas.microsoft.com/office/drawing/2014/main" id="{4ED68E5E-D672-48BE-8ED8-1129B31DDA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1644" y="4429473"/>
            <a:ext cx="674160" cy="674160"/>
          </a:xfrm>
          <a:prstGeom prst="rect">
            <a:avLst/>
          </a:prstGeom>
        </p:spPr>
      </p:pic>
      <p:pic>
        <p:nvPicPr>
          <p:cNvPr id="44" name="Graphique 43" descr="Visage souriant sans remplissage">
            <a:extLst>
              <a:ext uri="{FF2B5EF4-FFF2-40B4-BE49-F238E27FC236}">
                <a16:creationId xmlns:a16="http://schemas.microsoft.com/office/drawing/2014/main" id="{DED01CC4-4421-4FB1-805E-C36BA160FD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1644" y="3693445"/>
            <a:ext cx="674160" cy="674160"/>
          </a:xfrm>
          <a:prstGeom prst="rect">
            <a:avLst/>
          </a:prstGeom>
        </p:spPr>
      </p:pic>
      <p:pic>
        <p:nvPicPr>
          <p:cNvPr id="45" name="Graphique 44" descr="Visage souriant sans remplissage">
            <a:extLst>
              <a:ext uri="{FF2B5EF4-FFF2-40B4-BE49-F238E27FC236}">
                <a16:creationId xmlns:a16="http://schemas.microsoft.com/office/drawing/2014/main" id="{38B8C437-9BE0-4DC4-8736-13B751ED38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1644" y="2255722"/>
            <a:ext cx="674160" cy="674160"/>
          </a:xfrm>
          <a:prstGeom prst="rect">
            <a:avLst/>
          </a:prstGeom>
        </p:spPr>
      </p:pic>
      <p:pic>
        <p:nvPicPr>
          <p:cNvPr id="46" name="Graphique 45" descr="Visage souriant sans remplissage">
            <a:extLst>
              <a:ext uri="{FF2B5EF4-FFF2-40B4-BE49-F238E27FC236}">
                <a16:creationId xmlns:a16="http://schemas.microsoft.com/office/drawing/2014/main" id="{85063C47-0B2D-4559-87B9-9D884AFCF3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261" y="5142685"/>
            <a:ext cx="674160" cy="674160"/>
          </a:xfrm>
          <a:prstGeom prst="rect">
            <a:avLst/>
          </a:prstGeom>
        </p:spPr>
      </p:pic>
      <p:pic>
        <p:nvPicPr>
          <p:cNvPr id="47" name="Graphique 46" descr="Visage souriant sans remplissage">
            <a:extLst>
              <a:ext uri="{FF2B5EF4-FFF2-40B4-BE49-F238E27FC236}">
                <a16:creationId xmlns:a16="http://schemas.microsoft.com/office/drawing/2014/main" id="{1C4B1A94-F8E8-4CA4-9BB6-9FC9560714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261" y="3017756"/>
            <a:ext cx="674160" cy="674160"/>
          </a:xfrm>
          <a:prstGeom prst="rect">
            <a:avLst/>
          </a:prstGeom>
        </p:spPr>
      </p:pic>
      <p:pic>
        <p:nvPicPr>
          <p:cNvPr id="48" name="Graphique 47" descr="Visage souriant sans remplissage">
            <a:extLst>
              <a:ext uri="{FF2B5EF4-FFF2-40B4-BE49-F238E27FC236}">
                <a16:creationId xmlns:a16="http://schemas.microsoft.com/office/drawing/2014/main" id="{AEB5317D-7FF7-4442-8030-CCE7D00BC0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5293" y="2301798"/>
            <a:ext cx="674160" cy="674160"/>
          </a:xfrm>
          <a:prstGeom prst="rect">
            <a:avLst/>
          </a:prstGeom>
        </p:spPr>
      </p:pic>
      <p:pic>
        <p:nvPicPr>
          <p:cNvPr id="49" name="Graphique 48" descr="Visage souriant sans remplissage">
            <a:extLst>
              <a:ext uri="{FF2B5EF4-FFF2-40B4-BE49-F238E27FC236}">
                <a16:creationId xmlns:a16="http://schemas.microsoft.com/office/drawing/2014/main" id="{512EA8E4-AED2-40BC-87F1-E29085A2C9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2701" y="5146600"/>
            <a:ext cx="674160" cy="674160"/>
          </a:xfrm>
          <a:prstGeom prst="rect">
            <a:avLst/>
          </a:prstGeom>
        </p:spPr>
      </p:pic>
      <p:pic>
        <p:nvPicPr>
          <p:cNvPr id="50" name="Graphique 49" descr="Visage souriant sans remplissage">
            <a:extLst>
              <a:ext uri="{FF2B5EF4-FFF2-40B4-BE49-F238E27FC236}">
                <a16:creationId xmlns:a16="http://schemas.microsoft.com/office/drawing/2014/main" id="{75DF1D2B-4603-4C57-8BCF-2738704DDE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1644" y="5825073"/>
            <a:ext cx="674160" cy="674160"/>
          </a:xfrm>
          <a:prstGeom prst="rect">
            <a:avLst/>
          </a:prstGeom>
        </p:spPr>
      </p:pic>
      <p:pic>
        <p:nvPicPr>
          <p:cNvPr id="51" name="Graphique 50" descr="Visage souriant sans remplissage">
            <a:extLst>
              <a:ext uri="{FF2B5EF4-FFF2-40B4-BE49-F238E27FC236}">
                <a16:creationId xmlns:a16="http://schemas.microsoft.com/office/drawing/2014/main" id="{BAD9CAC6-0F30-4B30-9300-A0DE30FF49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261" y="5819078"/>
            <a:ext cx="674160" cy="674160"/>
          </a:xfrm>
          <a:prstGeom prst="rect">
            <a:avLst/>
          </a:prstGeom>
        </p:spPr>
      </p:pic>
      <p:pic>
        <p:nvPicPr>
          <p:cNvPr id="53" name="Graphique 52" descr="Visage nerveux sans remplissage">
            <a:extLst>
              <a:ext uri="{FF2B5EF4-FFF2-40B4-BE49-F238E27FC236}">
                <a16:creationId xmlns:a16="http://schemas.microsoft.com/office/drawing/2014/main" id="{D472E806-5139-4E48-8CF8-799F9A622B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1283" y="5123116"/>
            <a:ext cx="674160" cy="674160"/>
          </a:xfrm>
          <a:prstGeom prst="rect">
            <a:avLst/>
          </a:prstGeom>
        </p:spPr>
      </p:pic>
      <p:pic>
        <p:nvPicPr>
          <p:cNvPr id="54" name="Graphique 53" descr="Visage nerveux sans remplissage">
            <a:extLst>
              <a:ext uri="{FF2B5EF4-FFF2-40B4-BE49-F238E27FC236}">
                <a16:creationId xmlns:a16="http://schemas.microsoft.com/office/drawing/2014/main" id="{073CCACF-DA74-4D65-B98A-CD8DFF810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7197" y="1581562"/>
            <a:ext cx="674160" cy="674160"/>
          </a:xfrm>
          <a:prstGeom prst="rect">
            <a:avLst/>
          </a:prstGeom>
        </p:spPr>
      </p:pic>
      <p:pic>
        <p:nvPicPr>
          <p:cNvPr id="55" name="Graphique 54" descr="Visage nerveux sans remplissage">
            <a:extLst>
              <a:ext uri="{FF2B5EF4-FFF2-40B4-BE49-F238E27FC236}">
                <a16:creationId xmlns:a16="http://schemas.microsoft.com/office/drawing/2014/main" id="{DF5D7BCD-3698-4239-B951-96C6EBDC3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261" y="3761328"/>
            <a:ext cx="674160" cy="674160"/>
          </a:xfrm>
          <a:prstGeom prst="rect">
            <a:avLst/>
          </a:prstGeom>
        </p:spPr>
      </p:pic>
      <p:pic>
        <p:nvPicPr>
          <p:cNvPr id="56" name="Graphique 55" descr="Visage nerveux sans remplissage">
            <a:extLst>
              <a:ext uri="{FF2B5EF4-FFF2-40B4-BE49-F238E27FC236}">
                <a16:creationId xmlns:a16="http://schemas.microsoft.com/office/drawing/2014/main" id="{B389993B-8CD6-4037-B085-82777F7425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261" y="4467409"/>
            <a:ext cx="674160" cy="674160"/>
          </a:xfrm>
          <a:prstGeom prst="rect">
            <a:avLst/>
          </a:prstGeom>
        </p:spPr>
      </p:pic>
      <p:pic>
        <p:nvPicPr>
          <p:cNvPr id="57" name="Graphique 56" descr="Visage nerveux sans remplissage">
            <a:extLst>
              <a:ext uri="{FF2B5EF4-FFF2-40B4-BE49-F238E27FC236}">
                <a16:creationId xmlns:a16="http://schemas.microsoft.com/office/drawing/2014/main" id="{07C45A1D-7B02-4D23-8EBA-A57F6444AB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2701" y="1581562"/>
            <a:ext cx="674160" cy="674160"/>
          </a:xfrm>
          <a:prstGeom prst="rect">
            <a:avLst/>
          </a:prstGeom>
        </p:spPr>
      </p:pic>
      <p:pic>
        <p:nvPicPr>
          <p:cNvPr id="58" name="Graphique 57" descr="Visage nerveux sans remplissage">
            <a:extLst>
              <a:ext uri="{FF2B5EF4-FFF2-40B4-BE49-F238E27FC236}">
                <a16:creationId xmlns:a16="http://schemas.microsoft.com/office/drawing/2014/main" id="{BA389C27-D831-4058-B32B-0D37926952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1644" y="2978724"/>
            <a:ext cx="674160" cy="674160"/>
          </a:xfrm>
          <a:prstGeom prst="rect">
            <a:avLst/>
          </a:prstGeom>
        </p:spPr>
      </p:pic>
      <p:pic>
        <p:nvPicPr>
          <p:cNvPr id="59" name="Graphique 58" descr="Visage souriant sans remplissage">
            <a:extLst>
              <a:ext uri="{FF2B5EF4-FFF2-40B4-BE49-F238E27FC236}">
                <a16:creationId xmlns:a16="http://schemas.microsoft.com/office/drawing/2014/main" id="{0D0B32BC-8637-4B04-9A9B-1F0D80F31B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413" y="2255722"/>
            <a:ext cx="674160" cy="674160"/>
          </a:xfrm>
          <a:prstGeom prst="rect">
            <a:avLst/>
          </a:prstGeom>
        </p:spPr>
      </p:pic>
      <p:pic>
        <p:nvPicPr>
          <p:cNvPr id="60" name="Graphique 59" descr="Visage souriant sans remplissage">
            <a:extLst>
              <a:ext uri="{FF2B5EF4-FFF2-40B4-BE49-F238E27FC236}">
                <a16:creationId xmlns:a16="http://schemas.microsoft.com/office/drawing/2014/main" id="{5FA41723-89FC-43F4-A087-FD4D1764DC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7197" y="3003218"/>
            <a:ext cx="674160" cy="674160"/>
          </a:xfrm>
          <a:prstGeom prst="rect">
            <a:avLst/>
          </a:prstGeom>
        </p:spPr>
      </p:pic>
      <p:pic>
        <p:nvPicPr>
          <p:cNvPr id="61" name="Graphique 60" descr="Visage souriant sans remplissage">
            <a:extLst>
              <a:ext uri="{FF2B5EF4-FFF2-40B4-BE49-F238E27FC236}">
                <a16:creationId xmlns:a16="http://schemas.microsoft.com/office/drawing/2014/main" id="{27F89313-D260-4DC2-979A-28449DCBE6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1283" y="3716345"/>
            <a:ext cx="674160" cy="674160"/>
          </a:xfrm>
          <a:prstGeom prst="rect">
            <a:avLst/>
          </a:prstGeom>
        </p:spPr>
      </p:pic>
      <p:pic>
        <p:nvPicPr>
          <p:cNvPr id="62" name="Graphique 61" descr="Visage souriant sans remplissage">
            <a:extLst>
              <a:ext uri="{FF2B5EF4-FFF2-40B4-BE49-F238E27FC236}">
                <a16:creationId xmlns:a16="http://schemas.microsoft.com/office/drawing/2014/main" id="{16ABEC43-C2DA-483F-BFF7-28B28A809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7197" y="4453537"/>
            <a:ext cx="674160" cy="674160"/>
          </a:xfrm>
          <a:prstGeom prst="rect">
            <a:avLst/>
          </a:prstGeom>
        </p:spPr>
      </p:pic>
      <p:pic>
        <p:nvPicPr>
          <p:cNvPr id="63" name="Graphique 62" descr="Visage souriant sans remplissage">
            <a:extLst>
              <a:ext uri="{FF2B5EF4-FFF2-40B4-BE49-F238E27FC236}">
                <a16:creationId xmlns:a16="http://schemas.microsoft.com/office/drawing/2014/main" id="{FBFF2CC3-4731-4673-B1C3-37FD44C709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523" y="5829132"/>
            <a:ext cx="674160" cy="674160"/>
          </a:xfrm>
          <a:prstGeom prst="rect">
            <a:avLst/>
          </a:prstGeom>
        </p:spPr>
      </p:pic>
      <p:sp>
        <p:nvSpPr>
          <p:cNvPr id="4" name="Espace réservé du pied de page 3">
            <a:extLst>
              <a:ext uri="{FF2B5EF4-FFF2-40B4-BE49-F238E27FC236}">
                <a16:creationId xmlns:a16="http://schemas.microsoft.com/office/drawing/2014/main" id="{E3D2CD14-F962-45C1-A0F3-04922C51810A}"/>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F0D0785C-6BE0-4BE3-95F5-C0C059F0D7BE}"/>
              </a:ext>
            </a:extLst>
          </p:cNvPr>
          <p:cNvSpPr>
            <a:spLocks noGrp="1"/>
          </p:cNvSpPr>
          <p:nvPr>
            <p:ph type="sldNum" sz="quarter" idx="12"/>
          </p:nvPr>
        </p:nvSpPr>
        <p:spPr/>
        <p:txBody>
          <a:bodyPr/>
          <a:lstStyle/>
          <a:p>
            <a:pPr rtl="0"/>
            <a:fld id="{8D581BC7-E183-40DB-AC97-C19EA4EB8894}" type="slidenum">
              <a:rPr lang="fr-FR" noProof="0" smtClean="0"/>
              <a:t>26</a:t>
            </a:fld>
            <a:endParaRPr lang="fr-FR" noProof="0" dirty="0"/>
          </a:p>
        </p:txBody>
      </p:sp>
    </p:spTree>
    <p:extLst>
      <p:ext uri="{BB962C8B-B14F-4D97-AF65-F5344CB8AC3E}">
        <p14:creationId xmlns:p14="http://schemas.microsoft.com/office/powerpoint/2010/main" val="350709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2F9A33A-E955-4DFB-9469-3FDBA6703985}"/>
              </a:ext>
            </a:extLst>
          </p:cNvPr>
          <p:cNvSpPr>
            <a:spLocks noGrp="1"/>
          </p:cNvSpPr>
          <p:nvPr>
            <p:ph type="title"/>
          </p:nvPr>
        </p:nvSpPr>
        <p:spPr>
          <a:xfrm>
            <a:off x="0" y="1695387"/>
            <a:ext cx="6089649" cy="1091078"/>
          </a:xfrm>
        </p:spPr>
        <p:txBody>
          <a:bodyPr rtlCol="0"/>
          <a:lstStyle/>
          <a:p>
            <a:pPr algn="ctr" rtl="0"/>
            <a:r>
              <a:rPr lang="fr-FR" sz="3600" dirty="0"/>
              <a:t>MERCI DE VOTRE ATTENTION</a:t>
            </a:r>
          </a:p>
        </p:txBody>
      </p:sp>
      <p:sp>
        <p:nvSpPr>
          <p:cNvPr id="10" name="Espace réservé du texte 9">
            <a:extLst>
              <a:ext uri="{FF2B5EF4-FFF2-40B4-BE49-F238E27FC236}">
                <a16:creationId xmlns:a16="http://schemas.microsoft.com/office/drawing/2014/main" id="{53C87786-C7F5-4B45-904D-00CC865572A5}"/>
              </a:ext>
            </a:extLst>
          </p:cNvPr>
          <p:cNvSpPr>
            <a:spLocks noGrp="1"/>
          </p:cNvSpPr>
          <p:nvPr>
            <p:ph type="body" sz="quarter" idx="18"/>
          </p:nvPr>
        </p:nvSpPr>
        <p:spPr>
          <a:xfrm>
            <a:off x="831850" y="3041128"/>
            <a:ext cx="4586288" cy="230941"/>
          </a:xfrm>
        </p:spPr>
        <p:txBody>
          <a:bodyPr rtlCol="0"/>
          <a:lstStyle/>
          <a:p>
            <a:pPr rtl="0"/>
            <a:r>
              <a:rPr lang="fr-FR" dirty="0">
                <a:solidFill>
                  <a:schemeClr val="tx1">
                    <a:lumMod val="40000"/>
                    <a:lumOff val="60000"/>
                  </a:schemeClr>
                </a:solidFill>
              </a:rPr>
              <a:t>Adresses email</a:t>
            </a:r>
            <a:r>
              <a:rPr lang="fr-FR" dirty="0"/>
              <a:t>:</a:t>
            </a:r>
          </a:p>
        </p:txBody>
      </p:sp>
      <p:sp>
        <p:nvSpPr>
          <p:cNvPr id="11" name="Espace réservé du texte 10">
            <a:extLst>
              <a:ext uri="{FF2B5EF4-FFF2-40B4-BE49-F238E27FC236}">
                <a16:creationId xmlns:a16="http://schemas.microsoft.com/office/drawing/2014/main" id="{D8E60535-F276-49C5-9346-D536D6899F5C}"/>
              </a:ext>
            </a:extLst>
          </p:cNvPr>
          <p:cNvSpPr>
            <a:spLocks noGrp="1"/>
          </p:cNvSpPr>
          <p:nvPr>
            <p:ph type="body" sz="quarter" idx="19"/>
          </p:nvPr>
        </p:nvSpPr>
        <p:spPr>
          <a:xfrm>
            <a:off x="831850" y="3370428"/>
            <a:ext cx="5270504" cy="1296993"/>
          </a:xfrm>
        </p:spPr>
        <p:txBody>
          <a:bodyPr rtlCol="0"/>
          <a:lstStyle/>
          <a:p>
            <a:r>
              <a:rPr lang="fr-FR" dirty="0">
                <a:latin typeface="+mn-lt"/>
                <a:hlinkClick r:id="rId3">
                  <a:extLst>
                    <a:ext uri="{A12FA001-AC4F-418D-AE19-62706E023703}">
                      <ahyp:hlinkClr xmlns:ahyp="http://schemas.microsoft.com/office/drawing/2018/hyperlinkcolor" val="tx"/>
                    </a:ext>
                  </a:extLst>
                </a:hlinkClick>
              </a:rPr>
              <a:t>chloe.maccarinelli@etu.univ-cotedazur.fr</a:t>
            </a:r>
          </a:p>
          <a:p>
            <a:r>
              <a:rPr lang="fr-FR" dirty="0">
                <a:latin typeface="+mn-lt"/>
                <a:hlinkClick r:id="rId3">
                  <a:extLst>
                    <a:ext uri="{A12FA001-AC4F-418D-AE19-62706E023703}">
                      <ahyp:hlinkClr xmlns:ahyp="http://schemas.microsoft.com/office/drawing/2018/hyperlinkcolor" val="tx"/>
                    </a:ext>
                  </a:extLst>
                </a:hlinkClick>
              </a:rPr>
              <a:t>pierre.marion@etu.univ-cotedazur.fr</a:t>
            </a:r>
            <a:endParaRPr lang="fr-FR" dirty="0">
              <a:latin typeface="+mn-lt"/>
            </a:endParaRPr>
          </a:p>
          <a:p>
            <a:r>
              <a:rPr lang="fr-FR" dirty="0">
                <a:latin typeface="+mn-lt"/>
                <a:hlinkClick r:id="rId4">
                  <a:extLst>
                    <a:ext uri="{A12FA001-AC4F-418D-AE19-62706E023703}">
                      <ahyp:hlinkClr xmlns:ahyp="http://schemas.microsoft.com/office/drawing/2018/hyperlinkcolor" val="tx"/>
                    </a:ext>
                  </a:extLst>
                </a:hlinkClick>
              </a:rPr>
              <a:t>yacine.lotfi@etu.univ-cotedazur.fr</a:t>
            </a:r>
            <a:endParaRPr lang="fr-FR" dirty="0">
              <a:latin typeface="+mn-lt"/>
            </a:endParaRPr>
          </a:p>
          <a:p>
            <a:endParaRPr lang="fr-FR" dirty="0"/>
          </a:p>
          <a:p>
            <a:endParaRPr lang="fr-FR" dirty="0"/>
          </a:p>
        </p:txBody>
      </p:sp>
      <p:sp>
        <p:nvSpPr>
          <p:cNvPr id="12" name="Espace réservé du texte 11">
            <a:extLst>
              <a:ext uri="{FF2B5EF4-FFF2-40B4-BE49-F238E27FC236}">
                <a16:creationId xmlns:a16="http://schemas.microsoft.com/office/drawing/2014/main" id="{85395049-FB9C-455B-8DCA-4BD0D35F1DF5}"/>
              </a:ext>
            </a:extLst>
          </p:cNvPr>
          <p:cNvSpPr>
            <a:spLocks noGrp="1"/>
          </p:cNvSpPr>
          <p:nvPr>
            <p:ph type="body" sz="quarter" idx="20"/>
          </p:nvPr>
        </p:nvSpPr>
        <p:spPr>
          <a:xfrm>
            <a:off x="831850" y="4685938"/>
            <a:ext cx="4586288" cy="230941"/>
          </a:xfrm>
        </p:spPr>
        <p:txBody>
          <a:bodyPr rtlCol="0"/>
          <a:lstStyle/>
          <a:p>
            <a:pPr rtl="0"/>
            <a:r>
              <a:rPr lang="fr-FR" dirty="0">
                <a:solidFill>
                  <a:schemeClr val="tx1">
                    <a:lumMod val="40000"/>
                    <a:lumOff val="60000"/>
                  </a:schemeClr>
                </a:solidFill>
              </a:rPr>
              <a:t>Lien vers le projet:</a:t>
            </a:r>
          </a:p>
        </p:txBody>
      </p:sp>
      <p:sp>
        <p:nvSpPr>
          <p:cNvPr id="13" name="Espace réservé du texte 12">
            <a:extLst>
              <a:ext uri="{FF2B5EF4-FFF2-40B4-BE49-F238E27FC236}">
                <a16:creationId xmlns:a16="http://schemas.microsoft.com/office/drawing/2014/main" id="{D55212BC-6862-4B56-B856-7A97BBD3D4F1}"/>
              </a:ext>
            </a:extLst>
          </p:cNvPr>
          <p:cNvSpPr>
            <a:spLocks noGrp="1"/>
          </p:cNvSpPr>
          <p:nvPr>
            <p:ph type="body" sz="quarter" idx="21"/>
          </p:nvPr>
        </p:nvSpPr>
        <p:spPr>
          <a:xfrm>
            <a:off x="128296" y="5055289"/>
            <a:ext cx="5993395" cy="290167"/>
          </a:xfrm>
        </p:spPr>
        <p:txBody>
          <a:bodyPr rtlCol="0"/>
          <a:lstStyle/>
          <a:p>
            <a:pPr algn="ctr"/>
            <a:r>
              <a:rPr lang="fr-FR" dirty="0">
                <a:latin typeface="+mn-lt"/>
                <a:hlinkClick r:id="rId5">
                  <a:extLst>
                    <a:ext uri="{A12FA001-AC4F-418D-AE19-62706E023703}">
                      <ahyp:hlinkClr xmlns:ahyp="http://schemas.microsoft.com/office/drawing/2018/hyperlinkcolor" val="tx"/>
                    </a:ext>
                  </a:extLst>
                </a:hlinkClick>
              </a:rPr>
              <a:t>https://github.com/ChloeMaccarinelli/TER_M1_S2</a:t>
            </a:r>
            <a:endParaRPr lang="fr-FR" dirty="0">
              <a:latin typeface="+mn-lt"/>
            </a:endParaRPr>
          </a:p>
          <a:p>
            <a:endParaRPr lang="fr-FR" dirty="0"/>
          </a:p>
        </p:txBody>
      </p:sp>
      <p:pic>
        <p:nvPicPr>
          <p:cNvPr id="15" name="Espace réservé d’image 14" descr="Forme d’arrière-plan abstraite">
            <a:extLst>
              <a:ext uri="{FF2B5EF4-FFF2-40B4-BE49-F238E27FC236}">
                <a16:creationId xmlns:a16="http://schemas.microsoft.com/office/drawing/2014/main" id="{72AD0CC3-F8DE-4C10-916A-24BC65B1D283}"/>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a:stretch>
            <a:fillRect/>
          </a:stretch>
        </p:blipFill>
        <p:spPr/>
      </p:pic>
      <p:sp>
        <p:nvSpPr>
          <p:cNvPr id="4" name="Espace réservé du pied de page 3">
            <a:extLst>
              <a:ext uri="{FF2B5EF4-FFF2-40B4-BE49-F238E27FC236}">
                <a16:creationId xmlns:a16="http://schemas.microsoft.com/office/drawing/2014/main" id="{9CC4FE57-8AAE-4575-8535-AE947E6DE2D5}"/>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E30FDBAA-FFFE-4728-AC17-90D2B4C51A73}"/>
              </a:ext>
            </a:extLst>
          </p:cNvPr>
          <p:cNvSpPr>
            <a:spLocks noGrp="1"/>
          </p:cNvSpPr>
          <p:nvPr>
            <p:ph type="sldNum" sz="quarter" idx="12"/>
          </p:nvPr>
        </p:nvSpPr>
        <p:spPr/>
        <p:txBody>
          <a:bodyPr/>
          <a:lstStyle/>
          <a:p>
            <a:pPr rtl="0"/>
            <a:fld id="{8D581BC7-E183-40DB-AC97-C19EA4EB8894}" type="slidenum">
              <a:rPr lang="fr-FR" noProof="0" smtClean="0"/>
              <a:t>27</a:t>
            </a:fld>
            <a:endParaRPr lang="fr-FR" noProof="0" dirty="0"/>
          </a:p>
        </p:txBody>
      </p:sp>
    </p:spTree>
    <p:extLst>
      <p:ext uri="{BB962C8B-B14F-4D97-AF65-F5344CB8AC3E}">
        <p14:creationId xmlns:p14="http://schemas.microsoft.com/office/powerpoint/2010/main" val="2695672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image 11" descr="Forme d’arrière-plan abstraite&#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itre 1">
            <a:extLst>
              <a:ext uri="{FF2B5EF4-FFF2-40B4-BE49-F238E27FC236}">
                <a16:creationId xmlns:a16="http://schemas.microsoft.com/office/drawing/2014/main" id="{EA4B7241-C2B7-4F61-A69C-236E16A5F62F}"/>
              </a:ext>
            </a:extLst>
          </p:cNvPr>
          <p:cNvSpPr>
            <a:spLocks noGrp="1"/>
          </p:cNvSpPr>
          <p:nvPr>
            <p:ph type="title"/>
          </p:nvPr>
        </p:nvSpPr>
        <p:spPr>
          <a:xfrm>
            <a:off x="6611147" y="2768859"/>
            <a:ext cx="5164085" cy="1320282"/>
          </a:xfrm>
        </p:spPr>
        <p:txBody>
          <a:bodyPr rtlCol="0"/>
          <a:lstStyle/>
          <a:p>
            <a:pPr algn="ctr" rtl="0"/>
            <a:r>
              <a:rPr lang="fr-FR" sz="4500" dirty="0"/>
              <a:t>TABLE DES MATIERES</a:t>
            </a:r>
          </a:p>
        </p:txBody>
      </p:sp>
      <p:sp>
        <p:nvSpPr>
          <p:cNvPr id="8" name="Sous-titre 7">
            <a:extLst>
              <a:ext uri="{FF2B5EF4-FFF2-40B4-BE49-F238E27FC236}">
                <a16:creationId xmlns:a16="http://schemas.microsoft.com/office/drawing/2014/main" id="{FEA42667-3BE6-4DC2-B041-68A5114CE30E}"/>
              </a:ext>
            </a:extLst>
          </p:cNvPr>
          <p:cNvSpPr>
            <a:spLocks noGrp="1"/>
          </p:cNvSpPr>
          <p:nvPr>
            <p:ph type="subTitle" idx="1"/>
          </p:nvPr>
        </p:nvSpPr>
        <p:spPr>
          <a:xfrm>
            <a:off x="732171" y="83975"/>
            <a:ext cx="4618957" cy="6690049"/>
          </a:xfrm>
        </p:spPr>
        <p:txBody>
          <a:bodyPr/>
          <a:lstStyle/>
          <a:p>
            <a:endParaRPr lang="en-GB" dirty="0"/>
          </a:p>
          <a:p>
            <a:endParaRPr lang="en-GB" dirty="0"/>
          </a:p>
          <a:p>
            <a:endParaRPr lang="en-GB" dirty="0">
              <a:solidFill>
                <a:schemeClr val="tx1">
                  <a:lumMod val="60000"/>
                  <a:lumOff val="40000"/>
                </a:schemeClr>
              </a:solidFill>
              <a:latin typeface="+mj-lt"/>
            </a:endParaRPr>
          </a:p>
          <a:p>
            <a:pPr marL="457200" indent="-457200">
              <a:buFont typeface="Wingdings" panose="05000000000000000000" pitchFamily="2" charset="2"/>
              <a:buChar char="q"/>
            </a:pPr>
            <a:r>
              <a:rPr lang="en-GB" dirty="0">
                <a:solidFill>
                  <a:schemeClr val="tx1">
                    <a:lumMod val="60000"/>
                    <a:lumOff val="40000"/>
                  </a:schemeClr>
                </a:solidFill>
                <a:latin typeface="+mj-lt"/>
              </a:rPr>
              <a:t>INTRODUCTION</a:t>
            </a:r>
          </a:p>
          <a:p>
            <a:endParaRPr lang="en-GB" dirty="0">
              <a:solidFill>
                <a:schemeClr val="tx1">
                  <a:lumMod val="60000"/>
                  <a:lumOff val="40000"/>
                </a:schemeClr>
              </a:solidFill>
              <a:latin typeface="+mj-lt"/>
            </a:endParaRPr>
          </a:p>
          <a:p>
            <a:pPr marL="457200" indent="-457200">
              <a:buFont typeface="Wingdings" panose="05000000000000000000" pitchFamily="2" charset="2"/>
              <a:buChar char="q"/>
            </a:pPr>
            <a:r>
              <a:rPr lang="en-GB" dirty="0">
                <a:solidFill>
                  <a:schemeClr val="tx1">
                    <a:lumMod val="60000"/>
                    <a:lumOff val="40000"/>
                  </a:schemeClr>
                </a:solidFill>
                <a:latin typeface="+mj-lt"/>
              </a:rPr>
              <a:t>TRAVAIL EFFECTUE</a:t>
            </a:r>
          </a:p>
          <a:p>
            <a:endParaRPr lang="en-GB" dirty="0">
              <a:solidFill>
                <a:schemeClr val="tx1">
                  <a:lumMod val="60000"/>
                  <a:lumOff val="40000"/>
                </a:schemeClr>
              </a:solidFill>
              <a:latin typeface="+mj-lt"/>
            </a:endParaRPr>
          </a:p>
          <a:p>
            <a:pPr marL="914400" lvl="1" indent="-457200" algn="l">
              <a:buFont typeface="Wingdings" panose="05000000000000000000" pitchFamily="2" charset="2"/>
              <a:buChar char="q"/>
            </a:pPr>
            <a:r>
              <a:rPr lang="en-GB" sz="2400" b="1" dirty="0">
                <a:solidFill>
                  <a:schemeClr val="tx1">
                    <a:lumMod val="60000"/>
                    <a:lumOff val="40000"/>
                  </a:schemeClr>
                </a:solidFill>
                <a:latin typeface="+mj-lt"/>
              </a:rPr>
              <a:t>HARDWARE</a:t>
            </a:r>
          </a:p>
          <a:p>
            <a:pPr marL="914400" lvl="1" indent="-457200" algn="l">
              <a:buFont typeface="Wingdings" panose="05000000000000000000" pitchFamily="2" charset="2"/>
              <a:buChar char="q"/>
            </a:pPr>
            <a:r>
              <a:rPr lang="en-GB" sz="2400" b="1" dirty="0">
                <a:solidFill>
                  <a:schemeClr val="tx1">
                    <a:lumMod val="60000"/>
                    <a:lumOff val="40000"/>
                  </a:schemeClr>
                </a:solidFill>
                <a:latin typeface="+mj-lt"/>
              </a:rPr>
              <a:t>SOFTWARE</a:t>
            </a:r>
          </a:p>
          <a:p>
            <a:r>
              <a:rPr lang="en-GB" dirty="0">
                <a:solidFill>
                  <a:schemeClr val="tx1">
                    <a:lumMod val="60000"/>
                    <a:lumOff val="40000"/>
                  </a:schemeClr>
                </a:solidFill>
                <a:latin typeface="+mj-lt"/>
              </a:rPr>
              <a:t>	</a:t>
            </a:r>
          </a:p>
          <a:p>
            <a:pPr marL="457200" indent="-457200">
              <a:buFont typeface="Wingdings" panose="05000000000000000000" pitchFamily="2" charset="2"/>
              <a:buChar char="q"/>
            </a:pPr>
            <a:r>
              <a:rPr lang="en-GB" dirty="0">
                <a:solidFill>
                  <a:schemeClr val="tx1">
                    <a:lumMod val="60000"/>
                    <a:lumOff val="40000"/>
                  </a:schemeClr>
                </a:solidFill>
                <a:latin typeface="+mj-lt"/>
              </a:rPr>
              <a:t>PERSPECTIVES</a:t>
            </a:r>
          </a:p>
          <a:p>
            <a:endParaRPr lang="en-GB" dirty="0">
              <a:solidFill>
                <a:schemeClr val="tx1">
                  <a:lumMod val="60000"/>
                  <a:lumOff val="40000"/>
                </a:schemeClr>
              </a:solidFill>
              <a:latin typeface="+mj-lt"/>
            </a:endParaRPr>
          </a:p>
          <a:p>
            <a:pPr marL="457200" indent="-457200">
              <a:buFont typeface="Wingdings" panose="05000000000000000000" pitchFamily="2" charset="2"/>
              <a:buChar char="q"/>
            </a:pPr>
            <a:r>
              <a:rPr lang="en-GB" dirty="0">
                <a:solidFill>
                  <a:schemeClr val="tx1">
                    <a:lumMod val="60000"/>
                    <a:lumOff val="40000"/>
                  </a:schemeClr>
                </a:solidFill>
                <a:latin typeface="+mj-lt"/>
              </a:rPr>
              <a:t>CONCLUSION</a:t>
            </a:r>
          </a:p>
        </p:txBody>
      </p:sp>
      <p:sp>
        <p:nvSpPr>
          <p:cNvPr id="5" name="Espace réservé du pied de page 4">
            <a:extLst>
              <a:ext uri="{FF2B5EF4-FFF2-40B4-BE49-F238E27FC236}">
                <a16:creationId xmlns:a16="http://schemas.microsoft.com/office/drawing/2014/main" id="{C439EF7F-98B5-4910-865F-654DCC9A4268}"/>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6BDE9639-D424-47A1-8F80-2F41E0964101}"/>
              </a:ext>
            </a:extLst>
          </p:cNvPr>
          <p:cNvSpPr>
            <a:spLocks noGrp="1"/>
          </p:cNvSpPr>
          <p:nvPr>
            <p:ph type="sldNum" sz="quarter" idx="12"/>
          </p:nvPr>
        </p:nvSpPr>
        <p:spPr/>
        <p:txBody>
          <a:bodyPr/>
          <a:lstStyle/>
          <a:p>
            <a:pPr rtl="0"/>
            <a:fld id="{8D581BC7-E183-40DB-AC97-C19EA4EB8894}" type="slidenum">
              <a:rPr lang="fr-FR" noProof="0" smtClean="0"/>
              <a:t>3</a:t>
            </a:fld>
            <a:endParaRPr lang="fr-FR" noProof="0" dirty="0"/>
          </a:p>
        </p:txBody>
      </p:sp>
    </p:spTree>
    <p:extLst>
      <p:ext uri="{BB962C8B-B14F-4D97-AF65-F5344CB8AC3E}">
        <p14:creationId xmlns:p14="http://schemas.microsoft.com/office/powerpoint/2010/main" val="298223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fad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fade">
                                      <p:cBhvr>
                                        <p:cTn id="17" dur="500"/>
                                        <p:tgtEl>
                                          <p:spTgt spid="8">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8" end="8"/>
                                            </p:txEl>
                                          </p:spTgt>
                                        </p:tgtEl>
                                        <p:attrNameLst>
                                          <p:attrName>style.visibility</p:attrName>
                                        </p:attrNameLst>
                                      </p:cBhvr>
                                      <p:to>
                                        <p:strVal val="visible"/>
                                      </p:to>
                                    </p:set>
                                    <p:animEffect transition="in" filter="fade">
                                      <p:cBhvr>
                                        <p:cTn id="20" dur="500"/>
                                        <p:tgtEl>
                                          <p:spTgt spid="8">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animEffect transition="in" filter="fade">
                                      <p:cBhvr>
                                        <p:cTn id="25" dur="500"/>
                                        <p:tgtEl>
                                          <p:spTgt spid="8">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12" end="12"/>
                                            </p:txEl>
                                          </p:spTgt>
                                        </p:tgtEl>
                                        <p:attrNameLst>
                                          <p:attrName>style.visibility</p:attrName>
                                        </p:attrNameLst>
                                      </p:cBhvr>
                                      <p:to>
                                        <p:strVal val="visible"/>
                                      </p:to>
                                    </p:set>
                                    <p:animEffect transition="in" filter="fade">
                                      <p:cBhvr>
                                        <p:cTn id="30"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4B26A0-76B0-4D92-8A3B-F4FB7FCBBD52}"/>
              </a:ext>
            </a:extLst>
          </p:cNvPr>
          <p:cNvSpPr>
            <a:spLocks noGrp="1"/>
          </p:cNvSpPr>
          <p:nvPr>
            <p:ph type="title"/>
          </p:nvPr>
        </p:nvSpPr>
        <p:spPr/>
        <p:txBody>
          <a:bodyPr rtlCol="0">
            <a:normAutofit/>
          </a:bodyPr>
          <a:lstStyle/>
          <a:p>
            <a:pPr algn="ctr" rtl="0"/>
            <a:r>
              <a:rPr lang="fr-FR" sz="4500" dirty="0"/>
              <a:t>LE SUJET</a:t>
            </a:r>
          </a:p>
        </p:txBody>
      </p:sp>
      <p:pic>
        <p:nvPicPr>
          <p:cNvPr id="20" name="Espace réservé d’image 19" descr="Forme d’arrière-plan abstraite">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BEBA8EAE-BF5A-486C-A8C5-ECC9F3942E4B}">
                <a14:imgProps xmlns:a14="http://schemas.microsoft.com/office/drawing/2010/main">
                  <a14:imgLayer r:embed="rId4">
                    <a14:imgEffect>
                      <a14:brightnessContrast bright="-32000" contrast="5000"/>
                    </a14:imgEffect>
                  </a14:imgLayer>
                </a14:imgProps>
              </a:ext>
              <a:ext uri="{28A0092B-C50C-407E-A947-70E740481C1C}">
                <a14:useLocalDpi xmlns:a14="http://schemas.microsoft.com/office/drawing/2010/main" val="0"/>
              </a:ext>
            </a:extLst>
          </a:blip>
          <a:srcRect/>
          <a:stretch/>
        </p:blipFill>
        <p:spPr>
          <a:xfrm>
            <a:off x="6096000" y="3034537"/>
            <a:ext cx="6083300" cy="2587752"/>
          </a:xfrm>
        </p:spPr>
      </p:pic>
      <p:sp>
        <p:nvSpPr>
          <p:cNvPr id="6" name="Espace réservé du texte 5">
            <a:extLst>
              <a:ext uri="{FF2B5EF4-FFF2-40B4-BE49-F238E27FC236}">
                <a16:creationId xmlns:a16="http://schemas.microsoft.com/office/drawing/2014/main" id="{4FBE3729-16C2-4698-B936-B52ADD3DCDBD}"/>
              </a:ext>
            </a:extLst>
          </p:cNvPr>
          <p:cNvSpPr>
            <a:spLocks noGrp="1"/>
          </p:cNvSpPr>
          <p:nvPr>
            <p:ph type="body" idx="1"/>
          </p:nvPr>
        </p:nvSpPr>
        <p:spPr/>
        <p:txBody>
          <a:bodyPr>
            <a:normAutofit/>
          </a:bodyPr>
          <a:lstStyle/>
          <a:p>
            <a:pPr algn="ctr"/>
            <a:r>
              <a:rPr lang="fr-FR" sz="2800" dirty="0">
                <a:solidFill>
                  <a:schemeClr val="tx1">
                    <a:lumMod val="40000"/>
                    <a:lumOff val="60000"/>
                  </a:schemeClr>
                </a:solidFill>
                <a:latin typeface="+mj-lt"/>
              </a:rPr>
              <a:t>Algorithme</a:t>
            </a:r>
            <a:r>
              <a:rPr lang="en-GB" sz="2800" dirty="0">
                <a:solidFill>
                  <a:schemeClr val="tx1">
                    <a:lumMod val="40000"/>
                    <a:lumOff val="60000"/>
                  </a:schemeClr>
                </a:solidFill>
                <a:latin typeface="+mj-lt"/>
              </a:rPr>
              <a:t> de A*</a:t>
            </a:r>
          </a:p>
        </p:txBody>
      </p:sp>
      <p:sp>
        <p:nvSpPr>
          <p:cNvPr id="12" name="Espace réservé du texte 5">
            <a:extLst>
              <a:ext uri="{FF2B5EF4-FFF2-40B4-BE49-F238E27FC236}">
                <a16:creationId xmlns:a16="http://schemas.microsoft.com/office/drawing/2014/main" id="{B30BDE3D-9E90-4340-90ED-AEC7E9D44440}"/>
              </a:ext>
            </a:extLst>
          </p:cNvPr>
          <p:cNvSpPr txBox="1">
            <a:spLocks/>
          </p:cNvSpPr>
          <p:nvPr/>
        </p:nvSpPr>
        <p:spPr>
          <a:xfrm>
            <a:off x="486137" y="3878315"/>
            <a:ext cx="5339079" cy="159651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fr-FR" sz="4000" dirty="0">
                <a:solidFill>
                  <a:schemeClr val="tx1">
                    <a:lumMod val="40000"/>
                    <a:lumOff val="60000"/>
                  </a:schemeClr>
                </a:solidFill>
                <a:latin typeface="+mj-lt"/>
              </a:rPr>
              <a:t>SLAM</a:t>
            </a:r>
          </a:p>
          <a:p>
            <a:pPr algn="ctr"/>
            <a:r>
              <a:rPr lang="fr-FR" dirty="0">
                <a:solidFill>
                  <a:schemeClr val="tx1">
                    <a:lumMod val="40000"/>
                    <a:lumOff val="60000"/>
                  </a:schemeClr>
                </a:solidFill>
              </a:rPr>
              <a:t>cartographie et localisation simultanée </a:t>
            </a:r>
            <a:endParaRPr lang="fr-FR" dirty="0">
              <a:solidFill>
                <a:schemeClr val="tx1">
                  <a:lumMod val="40000"/>
                  <a:lumOff val="60000"/>
                </a:schemeClr>
              </a:solidFill>
              <a:latin typeface="+mj-lt"/>
            </a:endParaRPr>
          </a:p>
        </p:txBody>
      </p:sp>
      <p:sp>
        <p:nvSpPr>
          <p:cNvPr id="13" name="Espace réservé du texte 5">
            <a:extLst>
              <a:ext uri="{FF2B5EF4-FFF2-40B4-BE49-F238E27FC236}">
                <a16:creationId xmlns:a16="http://schemas.microsoft.com/office/drawing/2014/main" id="{003A7E8E-0257-4378-92CB-06B9FD25F899}"/>
              </a:ext>
            </a:extLst>
          </p:cNvPr>
          <p:cNvSpPr txBox="1">
            <a:spLocks/>
          </p:cNvSpPr>
          <p:nvPr/>
        </p:nvSpPr>
        <p:spPr>
          <a:xfrm>
            <a:off x="6528122" y="3034537"/>
            <a:ext cx="3743629" cy="258775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70000"/>
              </a:lnSpc>
            </a:pPr>
            <a:r>
              <a:rPr lang="fr-FR" sz="2400" dirty="0" err="1">
                <a:solidFill>
                  <a:schemeClr val="bg2"/>
                </a:solidFill>
                <a:latin typeface="Agency FB" panose="020B0503020202020204" pitchFamily="34" charset="0"/>
              </a:rPr>
              <a:t>Simultaneous</a:t>
            </a:r>
            <a:r>
              <a:rPr lang="fr-FR" sz="2400" dirty="0">
                <a:solidFill>
                  <a:schemeClr val="bg2"/>
                </a:solidFill>
                <a:latin typeface="Agency FB" panose="020B0503020202020204" pitchFamily="34" charset="0"/>
              </a:rPr>
              <a:t> </a:t>
            </a:r>
            <a:br>
              <a:rPr lang="fr-FR" sz="2400" dirty="0">
                <a:solidFill>
                  <a:schemeClr val="bg2"/>
                </a:solidFill>
                <a:latin typeface="Agency FB" panose="020B0503020202020204" pitchFamily="34" charset="0"/>
              </a:rPr>
            </a:br>
            <a:r>
              <a:rPr lang="fr-FR" sz="2400" dirty="0" err="1">
                <a:solidFill>
                  <a:schemeClr val="bg2"/>
                </a:solidFill>
                <a:latin typeface="Agency FB" panose="020B0503020202020204" pitchFamily="34" charset="0"/>
              </a:rPr>
              <a:t>Localization</a:t>
            </a:r>
            <a:r>
              <a:rPr lang="fr-FR" sz="2400" dirty="0">
                <a:solidFill>
                  <a:schemeClr val="bg2"/>
                </a:solidFill>
                <a:latin typeface="Agency FB" panose="020B0503020202020204" pitchFamily="34" charset="0"/>
              </a:rPr>
              <a:t> </a:t>
            </a:r>
            <a:br>
              <a:rPr lang="fr-FR" sz="2400" dirty="0">
                <a:solidFill>
                  <a:schemeClr val="bg2"/>
                </a:solidFill>
                <a:latin typeface="Agency FB" panose="020B0503020202020204" pitchFamily="34" charset="0"/>
              </a:rPr>
            </a:br>
            <a:r>
              <a:rPr lang="fr-FR" sz="2400" dirty="0">
                <a:solidFill>
                  <a:schemeClr val="bg2"/>
                </a:solidFill>
                <a:latin typeface="Agency FB" panose="020B0503020202020204" pitchFamily="34" charset="0"/>
              </a:rPr>
              <a:t>And </a:t>
            </a:r>
            <a:br>
              <a:rPr lang="fr-FR" sz="2400" dirty="0">
                <a:solidFill>
                  <a:schemeClr val="bg2"/>
                </a:solidFill>
                <a:latin typeface="Agency FB" panose="020B0503020202020204" pitchFamily="34" charset="0"/>
              </a:rPr>
            </a:br>
            <a:r>
              <a:rPr lang="fr-FR" sz="2400" dirty="0">
                <a:solidFill>
                  <a:schemeClr val="bg2"/>
                </a:solidFill>
                <a:latin typeface="Agency FB" panose="020B0503020202020204" pitchFamily="34" charset="0"/>
              </a:rPr>
              <a:t>Mapping</a:t>
            </a:r>
            <a:endParaRPr lang="en-GB" sz="3200" dirty="0">
              <a:solidFill>
                <a:schemeClr val="bg2"/>
              </a:solidFill>
              <a:latin typeface="Agency FB" panose="020B0503020202020204" pitchFamily="34" charset="0"/>
            </a:endParaRPr>
          </a:p>
        </p:txBody>
      </p:sp>
      <p:sp>
        <p:nvSpPr>
          <p:cNvPr id="3" name="Espace réservé du pied de page 2">
            <a:extLst>
              <a:ext uri="{FF2B5EF4-FFF2-40B4-BE49-F238E27FC236}">
                <a16:creationId xmlns:a16="http://schemas.microsoft.com/office/drawing/2014/main" id="{EBCBE628-2E7E-4EEE-BFCB-60B2BEFF5205}"/>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4" name="Espace réservé du numéro de diapositive 3">
            <a:extLst>
              <a:ext uri="{FF2B5EF4-FFF2-40B4-BE49-F238E27FC236}">
                <a16:creationId xmlns:a16="http://schemas.microsoft.com/office/drawing/2014/main" id="{304F9BB2-D4D7-46D2-B8FE-6D4897E97FA9}"/>
              </a:ext>
            </a:extLst>
          </p:cNvPr>
          <p:cNvSpPr>
            <a:spLocks noGrp="1"/>
          </p:cNvSpPr>
          <p:nvPr>
            <p:ph type="sldNum" sz="quarter" idx="12"/>
          </p:nvPr>
        </p:nvSpPr>
        <p:spPr/>
        <p:txBody>
          <a:bodyPr/>
          <a:lstStyle/>
          <a:p>
            <a:pPr rtl="0"/>
            <a:fld id="{8D581BC7-E183-40DB-AC97-C19EA4EB8894}" type="slidenum">
              <a:rPr lang="fr-FR" noProof="0" smtClean="0"/>
              <a:t>4</a:t>
            </a:fld>
            <a:endParaRPr lang="fr-FR" noProof="0" dirty="0"/>
          </a:p>
        </p:txBody>
      </p:sp>
    </p:spTree>
    <p:extLst>
      <p:ext uri="{BB962C8B-B14F-4D97-AF65-F5344CB8AC3E}">
        <p14:creationId xmlns:p14="http://schemas.microsoft.com/office/powerpoint/2010/main" val="290511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E18C9-A34F-49C5-973E-6760D1EF1059}"/>
              </a:ext>
            </a:extLst>
          </p:cNvPr>
          <p:cNvSpPr>
            <a:spLocks noGrp="1"/>
          </p:cNvSpPr>
          <p:nvPr>
            <p:ph type="title"/>
          </p:nvPr>
        </p:nvSpPr>
        <p:spPr/>
        <p:txBody>
          <a:bodyPr rtlCol="0">
            <a:normAutofit fontScale="90000"/>
          </a:bodyPr>
          <a:lstStyle/>
          <a:p>
            <a:pPr rtl="0"/>
            <a:r>
              <a:rPr lang="fr-FR" dirty="0"/>
              <a:t>TRAVAIL EFFECTUE</a:t>
            </a:r>
          </a:p>
        </p:txBody>
      </p:sp>
      <p:pic>
        <p:nvPicPr>
          <p:cNvPr id="22" name="Espace réservé d’image 21" descr="Forme d’arrière-plan abstraite">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3" name="Espace réservé du texte 2">
            <a:extLst>
              <a:ext uri="{FF2B5EF4-FFF2-40B4-BE49-F238E27FC236}">
                <a16:creationId xmlns:a16="http://schemas.microsoft.com/office/drawing/2014/main" id="{C679F2E6-BA14-4C8A-ABD2-DF50609348D1}"/>
              </a:ext>
            </a:extLst>
          </p:cNvPr>
          <p:cNvSpPr>
            <a:spLocks noGrp="1"/>
          </p:cNvSpPr>
          <p:nvPr>
            <p:ph type="body" idx="1"/>
          </p:nvPr>
        </p:nvSpPr>
        <p:spPr>
          <a:xfrm>
            <a:off x="3286625" y="3043990"/>
            <a:ext cx="5618747" cy="770020"/>
          </a:xfrm>
        </p:spPr>
        <p:txBody>
          <a:bodyPr rtlCol="0">
            <a:normAutofit/>
          </a:bodyPr>
          <a:lstStyle/>
          <a:p>
            <a:pPr rtl="0"/>
            <a:r>
              <a:rPr lang="fr-FR" sz="4400" dirty="0">
                <a:solidFill>
                  <a:schemeClr val="tx1">
                    <a:lumMod val="60000"/>
                    <a:lumOff val="40000"/>
                  </a:schemeClr>
                </a:solidFill>
              </a:rPr>
              <a:t>PARTIE HARDWARE</a:t>
            </a:r>
          </a:p>
        </p:txBody>
      </p:sp>
      <p:sp>
        <p:nvSpPr>
          <p:cNvPr id="4" name="Espace réservé du pied de page 3">
            <a:extLst>
              <a:ext uri="{FF2B5EF4-FFF2-40B4-BE49-F238E27FC236}">
                <a16:creationId xmlns:a16="http://schemas.microsoft.com/office/drawing/2014/main" id="{B47A7EDC-61CF-4173-BA06-5E1D88BE2CE0}"/>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069FDD3F-E302-44BD-947A-00A7D64ACE65}"/>
              </a:ext>
            </a:extLst>
          </p:cNvPr>
          <p:cNvSpPr>
            <a:spLocks noGrp="1"/>
          </p:cNvSpPr>
          <p:nvPr>
            <p:ph type="sldNum" sz="quarter" idx="12"/>
          </p:nvPr>
        </p:nvSpPr>
        <p:spPr/>
        <p:txBody>
          <a:bodyPr/>
          <a:lstStyle/>
          <a:p>
            <a:pPr rtl="0"/>
            <a:fld id="{8D581BC7-E183-40DB-AC97-C19EA4EB8894}" type="slidenum">
              <a:rPr lang="fr-FR" noProof="0" smtClean="0"/>
              <a:t>5</a:t>
            </a:fld>
            <a:endParaRPr lang="fr-FR" noProof="0" dirty="0"/>
          </a:p>
        </p:txBody>
      </p:sp>
    </p:spTree>
    <p:extLst>
      <p:ext uri="{BB962C8B-B14F-4D97-AF65-F5344CB8AC3E}">
        <p14:creationId xmlns:p14="http://schemas.microsoft.com/office/powerpoint/2010/main" val="898782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d’image 19" descr="Forme d’arrière-plan abstraite&#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5" name="Titre 4">
            <a:extLst>
              <a:ext uri="{FF2B5EF4-FFF2-40B4-BE49-F238E27FC236}">
                <a16:creationId xmlns:a16="http://schemas.microsoft.com/office/drawing/2014/main" id="{FF93F71D-1663-42FA-A91E-FA23F03F0287}"/>
              </a:ext>
            </a:extLst>
          </p:cNvPr>
          <p:cNvSpPr>
            <a:spLocks noGrp="1"/>
          </p:cNvSpPr>
          <p:nvPr>
            <p:ph type="title"/>
          </p:nvPr>
        </p:nvSpPr>
        <p:spPr>
          <a:xfrm>
            <a:off x="6894591" y="252663"/>
            <a:ext cx="5136988" cy="1641793"/>
          </a:xfrm>
        </p:spPr>
        <p:txBody>
          <a:bodyPr rtlCol="0">
            <a:normAutofit/>
          </a:bodyPr>
          <a:lstStyle/>
          <a:p>
            <a:pPr algn="ctr" rtl="0"/>
            <a:r>
              <a:rPr lang="fr-FR" dirty="0"/>
              <a:t>CONTRAINTES</a:t>
            </a:r>
          </a:p>
        </p:txBody>
      </p:sp>
      <p:sp>
        <p:nvSpPr>
          <p:cNvPr id="6" name="Espace réservé du texte 5">
            <a:extLst>
              <a:ext uri="{FF2B5EF4-FFF2-40B4-BE49-F238E27FC236}">
                <a16:creationId xmlns:a16="http://schemas.microsoft.com/office/drawing/2014/main" id="{F62CA978-7F10-45ED-A5E7-73BCC796D219}"/>
              </a:ext>
            </a:extLst>
          </p:cNvPr>
          <p:cNvSpPr>
            <a:spLocks noGrp="1"/>
          </p:cNvSpPr>
          <p:nvPr>
            <p:ph type="body" idx="1"/>
          </p:nvPr>
        </p:nvSpPr>
        <p:spPr/>
        <p:txBody>
          <a:bodyPr rtlCol="0">
            <a:normAutofit/>
          </a:bodyPr>
          <a:lstStyle/>
          <a:p>
            <a:pPr rtl="0"/>
            <a:r>
              <a:rPr lang="fr-FR" sz="3200" dirty="0">
                <a:solidFill>
                  <a:schemeClr val="tx1">
                    <a:lumMod val="60000"/>
                    <a:lumOff val="40000"/>
                  </a:schemeClr>
                </a:solidFill>
              </a:rPr>
              <a:t>Matériel imposé </a:t>
            </a:r>
          </a:p>
        </p:txBody>
      </p:sp>
      <p:sp>
        <p:nvSpPr>
          <p:cNvPr id="8" name="Espace réservé du texte 7">
            <a:extLst>
              <a:ext uri="{FF2B5EF4-FFF2-40B4-BE49-F238E27FC236}">
                <a16:creationId xmlns:a16="http://schemas.microsoft.com/office/drawing/2014/main" id="{1C19D996-1EAD-4EC5-92CC-5A60F9A9E91F}"/>
              </a:ext>
            </a:extLst>
          </p:cNvPr>
          <p:cNvSpPr>
            <a:spLocks noGrp="1"/>
          </p:cNvSpPr>
          <p:nvPr>
            <p:ph type="body" idx="14"/>
          </p:nvPr>
        </p:nvSpPr>
        <p:spPr>
          <a:xfrm>
            <a:off x="6894591" y="3161953"/>
            <a:ext cx="4482996" cy="2432603"/>
          </a:xfrm>
        </p:spPr>
        <p:txBody>
          <a:bodyPr rtlCol="0"/>
          <a:lstStyle/>
          <a:p>
            <a:pPr rtl="0"/>
            <a:r>
              <a:rPr lang="fr-FR" sz="2000" dirty="0">
                <a:solidFill>
                  <a:schemeClr val="bg2"/>
                </a:solidFill>
              </a:rPr>
              <a:t>Capteurs ultrasons HC-SR04 </a:t>
            </a:r>
            <a:r>
              <a:rPr lang="fr-FR" sz="1600" dirty="0">
                <a:solidFill>
                  <a:schemeClr val="bg2"/>
                </a:solidFill>
              </a:rPr>
              <a:t>x</a:t>
            </a:r>
            <a:r>
              <a:rPr lang="fr-FR" sz="2000" dirty="0">
                <a:solidFill>
                  <a:schemeClr val="bg2"/>
                </a:solidFill>
              </a:rPr>
              <a:t>3</a:t>
            </a:r>
          </a:p>
          <a:p>
            <a:pPr rtl="0"/>
            <a:r>
              <a:rPr lang="fr-FR" sz="2000" dirty="0">
                <a:solidFill>
                  <a:schemeClr val="bg2"/>
                </a:solidFill>
              </a:rPr>
              <a:t>Carte Arduino Leonardo</a:t>
            </a:r>
          </a:p>
          <a:p>
            <a:pPr rtl="0"/>
            <a:r>
              <a:rPr lang="fr-FR" sz="2000" dirty="0">
                <a:solidFill>
                  <a:schemeClr val="bg2"/>
                </a:solidFill>
              </a:rPr>
              <a:t>Kit </a:t>
            </a:r>
            <a:r>
              <a:rPr lang="fr-FR" sz="2000" dirty="0" err="1">
                <a:solidFill>
                  <a:schemeClr val="bg2"/>
                </a:solidFill>
              </a:rPr>
              <a:t>Seeed</a:t>
            </a:r>
            <a:endParaRPr lang="fr-FR" sz="2000" dirty="0">
              <a:solidFill>
                <a:schemeClr val="bg2"/>
              </a:solidFill>
            </a:endParaRPr>
          </a:p>
          <a:p>
            <a:pPr rtl="0"/>
            <a:endParaRPr lang="fr-FR" dirty="0"/>
          </a:p>
        </p:txBody>
      </p:sp>
      <p:pic>
        <p:nvPicPr>
          <p:cNvPr id="2" name="Image 1">
            <a:extLst>
              <a:ext uri="{FF2B5EF4-FFF2-40B4-BE49-F238E27FC236}">
                <a16:creationId xmlns:a16="http://schemas.microsoft.com/office/drawing/2014/main" id="{BF5FCDCF-2AAC-45AF-972D-B3E2CA9A509E}"/>
              </a:ext>
            </a:extLst>
          </p:cNvPr>
          <p:cNvPicPr>
            <a:picLocks noChangeAspect="1"/>
          </p:cNvPicPr>
          <p:nvPr/>
        </p:nvPicPr>
        <p:blipFill>
          <a:blip r:embed="rId4"/>
          <a:stretch>
            <a:fillRect/>
          </a:stretch>
        </p:blipFill>
        <p:spPr>
          <a:xfrm>
            <a:off x="949917" y="1835682"/>
            <a:ext cx="4900140" cy="3669381"/>
          </a:xfrm>
          <a:prstGeom prst="rect">
            <a:avLst/>
          </a:prstGeom>
        </p:spPr>
      </p:pic>
      <p:sp>
        <p:nvSpPr>
          <p:cNvPr id="7" name="Espace réservé du pied de page 6">
            <a:extLst>
              <a:ext uri="{FF2B5EF4-FFF2-40B4-BE49-F238E27FC236}">
                <a16:creationId xmlns:a16="http://schemas.microsoft.com/office/drawing/2014/main" id="{E544B2A9-BF95-41A1-9555-D83D541B13EB}"/>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9" name="Espace réservé du numéro de diapositive 8">
            <a:extLst>
              <a:ext uri="{FF2B5EF4-FFF2-40B4-BE49-F238E27FC236}">
                <a16:creationId xmlns:a16="http://schemas.microsoft.com/office/drawing/2014/main" id="{2AAA82B7-BE84-4420-A903-30777A55B1CD}"/>
              </a:ext>
            </a:extLst>
          </p:cNvPr>
          <p:cNvSpPr>
            <a:spLocks noGrp="1"/>
          </p:cNvSpPr>
          <p:nvPr>
            <p:ph type="sldNum" sz="quarter" idx="12"/>
          </p:nvPr>
        </p:nvSpPr>
        <p:spPr/>
        <p:txBody>
          <a:bodyPr/>
          <a:lstStyle/>
          <a:p>
            <a:pPr rtl="0"/>
            <a:fld id="{8D581BC7-E183-40DB-AC97-C19EA4EB8894}" type="slidenum">
              <a:rPr lang="fr-FR" noProof="0" smtClean="0"/>
              <a:t>6</a:t>
            </a:fld>
            <a:endParaRPr lang="fr-FR" noProof="0" dirty="0"/>
          </a:p>
        </p:txBody>
      </p:sp>
    </p:spTree>
    <p:extLst>
      <p:ext uri="{BB962C8B-B14F-4D97-AF65-F5344CB8AC3E}">
        <p14:creationId xmlns:p14="http://schemas.microsoft.com/office/powerpoint/2010/main" val="76429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6C22-D0C4-4D8E-86F7-1A902F1CA7AB}"/>
              </a:ext>
            </a:extLst>
          </p:cNvPr>
          <p:cNvSpPr>
            <a:spLocks noGrp="1"/>
          </p:cNvSpPr>
          <p:nvPr>
            <p:ph type="title"/>
          </p:nvPr>
        </p:nvSpPr>
        <p:spPr>
          <a:xfrm>
            <a:off x="0" y="2219359"/>
            <a:ext cx="6048720" cy="804338"/>
          </a:xfrm>
        </p:spPr>
        <p:txBody>
          <a:bodyPr rtlCol="0">
            <a:normAutofit/>
          </a:bodyPr>
          <a:lstStyle/>
          <a:p>
            <a:pPr rtl="0"/>
            <a:r>
              <a:rPr lang="fr-FR" dirty="0"/>
              <a:t>CREATION /ADAPTATION</a:t>
            </a:r>
          </a:p>
        </p:txBody>
      </p:sp>
      <p:sp>
        <p:nvSpPr>
          <p:cNvPr id="7" name="Espace réservé du texte 6">
            <a:extLst>
              <a:ext uri="{FF2B5EF4-FFF2-40B4-BE49-F238E27FC236}">
                <a16:creationId xmlns:a16="http://schemas.microsoft.com/office/drawing/2014/main" id="{1EBE5B37-5B62-411B-BD45-E04DD958A3F9}"/>
              </a:ext>
            </a:extLst>
          </p:cNvPr>
          <p:cNvSpPr>
            <a:spLocks noGrp="1"/>
          </p:cNvSpPr>
          <p:nvPr>
            <p:ph type="body" idx="14"/>
          </p:nvPr>
        </p:nvSpPr>
        <p:spPr/>
        <p:txBody>
          <a:bodyPr rtlCol="0"/>
          <a:lstStyle/>
          <a:p>
            <a:pPr rtl="0"/>
            <a:r>
              <a:rPr lang="fr-FR" sz="2400" dirty="0">
                <a:solidFill>
                  <a:schemeClr val="bg2"/>
                </a:solidFill>
              </a:rPr>
              <a:t>Reproduction avec </a:t>
            </a:r>
            <a:r>
              <a:rPr lang="fr-FR" sz="2400" dirty="0" err="1">
                <a:solidFill>
                  <a:schemeClr val="bg2"/>
                </a:solidFill>
              </a:rPr>
              <a:t>Inkskape</a:t>
            </a:r>
            <a:endParaRPr lang="fr-FR" sz="2400" dirty="0">
              <a:solidFill>
                <a:schemeClr val="bg2"/>
              </a:solidFill>
            </a:endParaRPr>
          </a:p>
          <a:p>
            <a:r>
              <a:rPr lang="fr-FR" sz="2400" dirty="0">
                <a:solidFill>
                  <a:schemeClr val="bg2"/>
                </a:solidFill>
              </a:rPr>
              <a:t>2 épaisseurs</a:t>
            </a:r>
          </a:p>
          <a:p>
            <a:pPr rtl="0"/>
            <a:r>
              <a:rPr lang="fr-FR" sz="2400" dirty="0">
                <a:solidFill>
                  <a:schemeClr val="bg2"/>
                </a:solidFill>
              </a:rPr>
              <a:t>Modification pour les capteurs</a:t>
            </a:r>
          </a:p>
          <a:p>
            <a:pPr marL="0" indent="0" rtl="0">
              <a:buNone/>
            </a:pPr>
            <a:endParaRPr lang="fr-FR" sz="1800" dirty="0"/>
          </a:p>
          <a:p>
            <a:pPr rtl="0"/>
            <a:endParaRPr lang="fr-FR" dirty="0"/>
          </a:p>
        </p:txBody>
      </p:sp>
      <p:pic>
        <p:nvPicPr>
          <p:cNvPr id="18" name="Espace réservé d’image 17" descr="Forme d’arrière-plan abstraite">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19" name="Image 18">
            <a:extLst>
              <a:ext uri="{FF2B5EF4-FFF2-40B4-BE49-F238E27FC236}">
                <a16:creationId xmlns:a16="http://schemas.microsoft.com/office/drawing/2014/main" id="{7FA6F3E8-9346-41DD-9FD6-74082159541B}"/>
              </a:ext>
            </a:extLst>
          </p:cNvPr>
          <p:cNvPicPr>
            <a:picLocks noChangeAspect="1"/>
          </p:cNvPicPr>
          <p:nvPr/>
        </p:nvPicPr>
        <p:blipFill>
          <a:blip r:embed="rId4"/>
          <a:stretch>
            <a:fillRect/>
          </a:stretch>
        </p:blipFill>
        <p:spPr>
          <a:xfrm>
            <a:off x="1715559" y="189833"/>
            <a:ext cx="3209815" cy="1752243"/>
          </a:xfrm>
          <a:prstGeom prst="rect">
            <a:avLst/>
          </a:prstGeom>
        </p:spPr>
      </p:pic>
      <p:sp>
        <p:nvSpPr>
          <p:cNvPr id="3" name="Espace réservé du pied de page 2">
            <a:extLst>
              <a:ext uri="{FF2B5EF4-FFF2-40B4-BE49-F238E27FC236}">
                <a16:creationId xmlns:a16="http://schemas.microsoft.com/office/drawing/2014/main" id="{72539467-0F0D-4D79-9EAA-7B72070E4768}"/>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AA32308D-2B45-40F5-94AD-1FED178E7956}"/>
              </a:ext>
            </a:extLst>
          </p:cNvPr>
          <p:cNvSpPr>
            <a:spLocks noGrp="1"/>
          </p:cNvSpPr>
          <p:nvPr>
            <p:ph type="sldNum" sz="quarter" idx="12"/>
          </p:nvPr>
        </p:nvSpPr>
        <p:spPr/>
        <p:txBody>
          <a:bodyPr/>
          <a:lstStyle/>
          <a:p>
            <a:pPr rtl="0"/>
            <a:fld id="{8D581BC7-E183-40DB-AC97-C19EA4EB8894}" type="slidenum">
              <a:rPr lang="fr-FR" noProof="0" smtClean="0"/>
              <a:t>7</a:t>
            </a:fld>
            <a:endParaRPr lang="fr-FR" noProof="0" dirty="0"/>
          </a:p>
        </p:txBody>
      </p:sp>
    </p:spTree>
    <p:extLst>
      <p:ext uri="{BB962C8B-B14F-4D97-AF65-F5344CB8AC3E}">
        <p14:creationId xmlns:p14="http://schemas.microsoft.com/office/powerpoint/2010/main" val="214944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8" name="Espace réservé d’image 17" descr="Forme d’arrière-plan abstraite">
            <a:extLst>
              <a:ext uri="{FF2B5EF4-FFF2-40B4-BE49-F238E27FC236}">
                <a16:creationId xmlns:a16="http://schemas.microsoft.com/office/drawing/2014/main" id="{A354DE19-53C4-46C3-A90E-65F5AC2DE5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104" y="274066"/>
            <a:ext cx="5245444" cy="5385816"/>
          </a:xfrm>
          <a:prstGeom prst="rect">
            <a:avLst/>
          </a:prstGeom>
        </p:spPr>
      </p:pic>
      <p:pic>
        <p:nvPicPr>
          <p:cNvPr id="10" name="Image 9">
            <a:extLst>
              <a:ext uri="{FF2B5EF4-FFF2-40B4-BE49-F238E27FC236}">
                <a16:creationId xmlns:a16="http://schemas.microsoft.com/office/drawing/2014/main" id="{E39B02E6-8BAE-4CC5-B3A1-B82CBE831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89604" y="3046761"/>
            <a:ext cx="1884785" cy="3415778"/>
          </a:xfrm>
          <a:prstGeom prst="rect">
            <a:avLst/>
          </a:prstGeom>
        </p:spPr>
      </p:pic>
      <p:pic>
        <p:nvPicPr>
          <p:cNvPr id="11" name="Image 10">
            <a:extLst>
              <a:ext uri="{FF2B5EF4-FFF2-40B4-BE49-F238E27FC236}">
                <a16:creationId xmlns:a16="http://schemas.microsoft.com/office/drawing/2014/main" id="{78C3DBB5-BFCD-4493-B7EE-846F936476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7" y="134870"/>
            <a:ext cx="3415779" cy="3304941"/>
          </a:xfrm>
          <a:prstGeom prst="rect">
            <a:avLst/>
          </a:prstGeom>
        </p:spPr>
      </p:pic>
      <p:pic>
        <p:nvPicPr>
          <p:cNvPr id="12" name="Image 11">
            <a:extLst>
              <a:ext uri="{FF2B5EF4-FFF2-40B4-BE49-F238E27FC236}">
                <a16:creationId xmlns:a16="http://schemas.microsoft.com/office/drawing/2014/main" id="{7E8F489F-B971-4902-976A-A661F8D2F475}"/>
              </a:ext>
            </a:extLst>
          </p:cNvPr>
          <p:cNvPicPr>
            <a:picLocks noChangeAspect="1"/>
          </p:cNvPicPr>
          <p:nvPr/>
        </p:nvPicPr>
        <p:blipFill>
          <a:blip r:embed="rId6"/>
          <a:stretch>
            <a:fillRect/>
          </a:stretch>
        </p:blipFill>
        <p:spPr>
          <a:xfrm rot="16200000">
            <a:off x="8368044" y="2601332"/>
            <a:ext cx="1750262" cy="1655333"/>
          </a:xfrm>
          <a:prstGeom prst="rect">
            <a:avLst/>
          </a:prstGeom>
        </p:spPr>
      </p:pic>
      <p:pic>
        <p:nvPicPr>
          <p:cNvPr id="13" name="Image 12">
            <a:extLst>
              <a:ext uri="{FF2B5EF4-FFF2-40B4-BE49-F238E27FC236}">
                <a16:creationId xmlns:a16="http://schemas.microsoft.com/office/drawing/2014/main" id="{6C847FE2-22D1-4EB8-B204-B3C9AB43DC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0651" y="2551499"/>
            <a:ext cx="1750263" cy="1750263"/>
          </a:xfrm>
          <a:prstGeom prst="rect">
            <a:avLst/>
          </a:prstGeom>
        </p:spPr>
      </p:pic>
      <p:sp>
        <p:nvSpPr>
          <p:cNvPr id="19" name="Espace réservé du pied de page 18">
            <a:extLst>
              <a:ext uri="{FF2B5EF4-FFF2-40B4-BE49-F238E27FC236}">
                <a16:creationId xmlns:a16="http://schemas.microsoft.com/office/drawing/2014/main" id="{20060C01-C729-4F6A-9D55-B7172855D1B7}"/>
              </a:ext>
            </a:extLst>
          </p:cNvPr>
          <p:cNvSpPr>
            <a:spLocks noGrp="1"/>
          </p:cNvSpPr>
          <p:nvPr>
            <p:ph type="ftr" sz="quarter" idx="11"/>
          </p:nvPr>
        </p:nvSpPr>
        <p:spPr/>
        <p:txBody>
          <a:bodyPr/>
          <a:lstStyle/>
          <a:p>
            <a:pPr rtl="0"/>
            <a:r>
              <a:rPr lang="fr-FR" noProof="0" dirty="0"/>
              <a:t>Robot explorateur M1 IFI UNS</a:t>
            </a:r>
          </a:p>
        </p:txBody>
      </p:sp>
      <p:sp>
        <p:nvSpPr>
          <p:cNvPr id="20" name="Espace réservé du numéro de diapositive 19">
            <a:extLst>
              <a:ext uri="{FF2B5EF4-FFF2-40B4-BE49-F238E27FC236}">
                <a16:creationId xmlns:a16="http://schemas.microsoft.com/office/drawing/2014/main" id="{86EFD27A-771C-4A1D-9EA8-946E4BEE746E}"/>
              </a:ext>
            </a:extLst>
          </p:cNvPr>
          <p:cNvSpPr>
            <a:spLocks noGrp="1"/>
          </p:cNvSpPr>
          <p:nvPr>
            <p:ph type="sldNum" sz="quarter" idx="12"/>
          </p:nvPr>
        </p:nvSpPr>
        <p:spPr/>
        <p:txBody>
          <a:bodyPr/>
          <a:lstStyle/>
          <a:p>
            <a:pPr rtl="0"/>
            <a:fld id="{8D581BC7-E183-40DB-AC97-C19EA4EB8894}" type="slidenum">
              <a:rPr lang="fr-FR" noProof="0" smtClean="0"/>
              <a:t>8</a:t>
            </a:fld>
            <a:endParaRPr lang="fr-FR" noProof="0" dirty="0"/>
          </a:p>
        </p:txBody>
      </p:sp>
    </p:spTree>
    <p:extLst>
      <p:ext uri="{BB962C8B-B14F-4D97-AF65-F5344CB8AC3E}">
        <p14:creationId xmlns:p14="http://schemas.microsoft.com/office/powerpoint/2010/main" val="1774659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17" descr="Forme d’arrière-plan abstraite">
            <a:extLst>
              <a:ext uri="{FF2B5EF4-FFF2-40B4-BE49-F238E27FC236}">
                <a16:creationId xmlns:a16="http://schemas.microsoft.com/office/drawing/2014/main" id="{300587AD-197D-439C-A412-7B25444A4A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104" y="274066"/>
            <a:ext cx="5245444" cy="5385816"/>
          </a:xfrm>
          <a:prstGeom prst="rect">
            <a:avLst/>
          </a:prstGeom>
        </p:spPr>
      </p:pic>
      <p:pic>
        <p:nvPicPr>
          <p:cNvPr id="10" name="Image 9">
            <a:extLst>
              <a:ext uri="{FF2B5EF4-FFF2-40B4-BE49-F238E27FC236}">
                <a16:creationId xmlns:a16="http://schemas.microsoft.com/office/drawing/2014/main" id="{E39B02E6-8BAE-4CC5-B3A1-B82CBE831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91397" y="2956669"/>
            <a:ext cx="1157127" cy="2097050"/>
          </a:xfrm>
          <a:prstGeom prst="rect">
            <a:avLst/>
          </a:prstGeom>
        </p:spPr>
      </p:pic>
      <p:pic>
        <p:nvPicPr>
          <p:cNvPr id="11" name="Image 10">
            <a:extLst>
              <a:ext uri="{FF2B5EF4-FFF2-40B4-BE49-F238E27FC236}">
                <a16:creationId xmlns:a16="http://schemas.microsoft.com/office/drawing/2014/main" id="{78C3DBB5-BFCD-4493-B7EE-846F936476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34" y="749677"/>
            <a:ext cx="2097051" cy="2029004"/>
          </a:xfrm>
          <a:prstGeom prst="rect">
            <a:avLst/>
          </a:prstGeom>
        </p:spPr>
      </p:pic>
      <p:pic>
        <p:nvPicPr>
          <p:cNvPr id="12" name="Image 11">
            <a:extLst>
              <a:ext uri="{FF2B5EF4-FFF2-40B4-BE49-F238E27FC236}">
                <a16:creationId xmlns:a16="http://schemas.microsoft.com/office/drawing/2014/main" id="{7E8F489F-B971-4902-976A-A661F8D2F475}"/>
              </a:ext>
            </a:extLst>
          </p:cNvPr>
          <p:cNvPicPr>
            <a:picLocks noChangeAspect="1"/>
          </p:cNvPicPr>
          <p:nvPr/>
        </p:nvPicPr>
        <p:blipFill>
          <a:blip r:embed="rId6"/>
          <a:stretch>
            <a:fillRect/>
          </a:stretch>
        </p:blipFill>
        <p:spPr>
          <a:xfrm rot="16200000">
            <a:off x="8368044" y="2601332"/>
            <a:ext cx="1750262" cy="1655333"/>
          </a:xfrm>
          <a:prstGeom prst="rect">
            <a:avLst/>
          </a:prstGeom>
        </p:spPr>
      </p:pic>
      <p:pic>
        <p:nvPicPr>
          <p:cNvPr id="13" name="Image 12">
            <a:extLst>
              <a:ext uri="{FF2B5EF4-FFF2-40B4-BE49-F238E27FC236}">
                <a16:creationId xmlns:a16="http://schemas.microsoft.com/office/drawing/2014/main" id="{6C847FE2-22D1-4EB8-B204-B3C9AB43DC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5979" y="817664"/>
            <a:ext cx="4298621" cy="4298621"/>
          </a:xfrm>
          <a:prstGeom prst="rect">
            <a:avLst/>
          </a:prstGeom>
        </p:spPr>
      </p:pic>
      <p:sp>
        <p:nvSpPr>
          <p:cNvPr id="19" name="Espace réservé du pied de page 18">
            <a:extLst>
              <a:ext uri="{FF2B5EF4-FFF2-40B4-BE49-F238E27FC236}">
                <a16:creationId xmlns:a16="http://schemas.microsoft.com/office/drawing/2014/main" id="{20060C01-C729-4F6A-9D55-B7172855D1B7}"/>
              </a:ext>
            </a:extLst>
          </p:cNvPr>
          <p:cNvSpPr>
            <a:spLocks noGrp="1"/>
          </p:cNvSpPr>
          <p:nvPr>
            <p:ph type="ftr" sz="quarter" idx="11"/>
          </p:nvPr>
        </p:nvSpPr>
        <p:spPr/>
        <p:txBody>
          <a:bodyPr/>
          <a:lstStyle/>
          <a:p>
            <a:pPr rtl="0"/>
            <a:r>
              <a:rPr lang="fr-FR" noProof="0" dirty="0"/>
              <a:t>Robot explorateur M1 IFI UNS</a:t>
            </a:r>
          </a:p>
        </p:txBody>
      </p:sp>
      <p:sp>
        <p:nvSpPr>
          <p:cNvPr id="20" name="Espace réservé du numéro de diapositive 19">
            <a:extLst>
              <a:ext uri="{FF2B5EF4-FFF2-40B4-BE49-F238E27FC236}">
                <a16:creationId xmlns:a16="http://schemas.microsoft.com/office/drawing/2014/main" id="{86EFD27A-771C-4A1D-9EA8-946E4BEE746E}"/>
              </a:ext>
            </a:extLst>
          </p:cNvPr>
          <p:cNvSpPr>
            <a:spLocks noGrp="1"/>
          </p:cNvSpPr>
          <p:nvPr>
            <p:ph type="sldNum" sz="quarter" idx="12"/>
          </p:nvPr>
        </p:nvSpPr>
        <p:spPr/>
        <p:txBody>
          <a:bodyPr/>
          <a:lstStyle/>
          <a:p>
            <a:pPr rtl="0"/>
            <a:fld id="{8D581BC7-E183-40DB-AC97-C19EA4EB8894}" type="slidenum">
              <a:rPr lang="fr-FR" noProof="0" smtClean="0"/>
              <a:t>9</a:t>
            </a:fld>
            <a:endParaRPr lang="fr-FR" noProof="0" dirty="0"/>
          </a:p>
        </p:txBody>
      </p:sp>
    </p:spTree>
    <p:extLst>
      <p:ext uri="{BB962C8B-B14F-4D97-AF65-F5344CB8AC3E}">
        <p14:creationId xmlns:p14="http://schemas.microsoft.com/office/powerpoint/2010/main" val="1004849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ème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740340_TF56488565" id="{2758FDD4-3FF9-4C1A-B60C-6F7ADD6794C9}" vid="{12741D58-C809-40FB-B319-0AF9339A75B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Support de présentation argumentaire futuriste </Template>
  <TotalTime>0</TotalTime>
  <Words>1563</Words>
  <Application>Microsoft Office PowerPoint</Application>
  <PresentationFormat>Grand écran</PresentationFormat>
  <Paragraphs>297</Paragraphs>
  <Slides>27</Slides>
  <Notes>27</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27</vt:i4>
      </vt:variant>
    </vt:vector>
  </HeadingPairs>
  <TitlesOfParts>
    <vt:vector size="40" baseType="lpstr">
      <vt:lpstr>Agency FB</vt:lpstr>
      <vt:lpstr>Arial</vt:lpstr>
      <vt:lpstr>Arial Rounded MT Bold</vt:lpstr>
      <vt:lpstr>Calibri</vt:lpstr>
      <vt:lpstr>Courier New</vt:lpstr>
      <vt:lpstr>Gill Sans MT</vt:lpstr>
      <vt:lpstr>Segoe UI</vt:lpstr>
      <vt:lpstr>Segoe UI Light</vt:lpstr>
      <vt:lpstr>Segoe UI Semibold</vt:lpstr>
      <vt:lpstr>Tahoma</vt:lpstr>
      <vt:lpstr>Times New Roman</vt:lpstr>
      <vt:lpstr>Wingdings</vt:lpstr>
      <vt:lpstr>Thème Office</vt:lpstr>
      <vt:lpstr>ROBOT EXPLORATEUR</vt:lpstr>
      <vt:lpstr>NOTRE ÉQUIPE</vt:lpstr>
      <vt:lpstr>TABLE DES MATIERES</vt:lpstr>
      <vt:lpstr>LE SUJET</vt:lpstr>
      <vt:lpstr>TRAVAIL EFFECTUE</vt:lpstr>
      <vt:lpstr>CONTRAINTES</vt:lpstr>
      <vt:lpstr>CREATION /ADAPTATION</vt:lpstr>
      <vt:lpstr>Présentation PowerPoint</vt:lpstr>
      <vt:lpstr>Présentation PowerPoint</vt:lpstr>
      <vt:lpstr>Présentation PowerPoint</vt:lpstr>
      <vt:lpstr>TRAVAIL EFFECTUE</vt:lpstr>
      <vt:lpstr>LES COMPOSANTS</vt:lpstr>
      <vt:lpstr>VERSION 1</vt:lpstr>
      <vt:lpstr>VERSION 1</vt:lpstr>
      <vt:lpstr>VERSION 1</vt:lpstr>
      <vt:lpstr>VERSION 1</vt:lpstr>
      <vt:lpstr>VERSION 2</vt:lpstr>
      <vt:lpstr>VERSION 2</vt:lpstr>
      <vt:lpstr>Présentation PowerPoint</vt:lpstr>
      <vt:lpstr>VERSION 2</vt:lpstr>
      <vt:lpstr>ENVOIE DE DONNEES</vt:lpstr>
      <vt:lpstr>ENVOIE DE DONNEES</vt:lpstr>
      <vt:lpstr>PERSPECTIVES</vt:lpstr>
      <vt:lpstr>Présentation PowerPoint</vt:lpstr>
      <vt:lpstr>CONCLUSION</vt:lpstr>
      <vt:lpstr>GESTION DE PROJET</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2019-06-11T11:18:46Z</dcterms:created>
  <dcterms:modified xsi:type="dcterms:W3CDTF">2019-06-18T14:51:09Z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2018-08-01T18:26:16.5139576Z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